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League Spartan"/>
      <p:regular r:id="rId44"/>
      <p:bold r:id="rId45"/>
    </p:embeddedFont>
    <p:embeddedFont>
      <p:font typeface="Proxima Nova"/>
      <p:regular r:id="rId46"/>
      <p:bold r:id="rId47"/>
      <p:italic r:id="rId48"/>
      <p:boldItalic r:id="rId49"/>
    </p:embeddedFont>
    <p:embeddedFont>
      <p:font typeface="Roboto"/>
      <p:regular r:id="rId50"/>
      <p:bold r:id="rId51"/>
      <p:italic r:id="rId52"/>
      <p:boldItalic r:id="rId53"/>
    </p:embeddedFont>
    <p:embeddedFont>
      <p:font typeface="Proxima Nova Extrabold"/>
      <p:bold r:id="rId54"/>
    </p:embeddedFont>
    <p:embeddedFont>
      <p:font typeface="Alfa Slab One"/>
      <p:regular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6" roundtripDataSignature="AMtx7mg0flBADDtWnBIEwdMRDQipe5yR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LeagueSpartan-regular.fntdata"/><Relationship Id="rId43" Type="http://schemas.openxmlformats.org/officeDocument/2006/relationships/slide" Target="slides/slide38.xml"/><Relationship Id="rId46" Type="http://schemas.openxmlformats.org/officeDocument/2006/relationships/font" Target="fonts/ProximaNova-regular.fntdata"/><Relationship Id="rId45" Type="http://schemas.openxmlformats.org/officeDocument/2006/relationships/font" Target="fonts/LeagueSpartan-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AlfaSlabOne-regular.fntdata"/><Relationship Id="rId10" Type="http://schemas.openxmlformats.org/officeDocument/2006/relationships/slide" Target="slides/slide5.xml"/><Relationship Id="rId54" Type="http://schemas.openxmlformats.org/officeDocument/2006/relationships/font" Target="fonts/ProximaNovaExtrabold-bold.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c3b528b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ec3b528b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eafd3db9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9eafd3db9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eafd3db9d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9eafd3db9d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0c218c13c_3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a0c218c13c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eafd3db9d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9eafd3db9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f841313d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9f841313d5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edbb9be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9edbb9bea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edbb9be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29edbb9beae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9edbb9bea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9edbb9beae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c3ad9224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ec3ad9224a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0c218c13c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2a0c218c13c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0c218c13c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2a0c218c13c_4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0c218c13c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a0c218c13c_4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a0c218c13c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a0c218c13c_4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f841313d5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9f841313d5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33"/>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33"/>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2" name="Google Shape;12;p33"/>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42"/>
          <p:cNvSpPr txBox="1"/>
          <p:nvPr>
            <p:ph hasCustomPrompt="1" type="title"/>
          </p:nvPr>
        </p:nvSpPr>
        <p:spPr>
          <a:xfrm>
            <a:off x="311700" y="1167925"/>
            <a:ext cx="8520600" cy="1980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48" name="Google Shape;48;p42"/>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 name="Google Shape;16;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 name="Google Shape;1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 name="Google Shape;20;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 name="Shape 23"/>
        <p:cNvGrpSpPr/>
        <p:nvPr/>
      </p:nvGrpSpPr>
      <p:grpSpPr>
        <a:xfrm>
          <a:off x="0" y="0"/>
          <a:ext cx="0" cy="0"/>
          <a:chOff x="0" y="0"/>
          <a:chExt cx="0" cy="0"/>
        </a:xfrm>
      </p:grpSpPr>
      <p:sp>
        <p:nvSpPr>
          <p:cNvPr id="24" name="Google Shape;24;p36"/>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 name="Google Shape;25;p3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6" name="Google Shape;26;p36"/>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27" name="Google Shape;27;p36"/>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8" name="Google Shape;28;p3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9" name="Google Shape;2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2" name="Google Shape;3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38"/>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38"/>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7" name="Shape 37"/>
        <p:cNvGrpSpPr/>
        <p:nvPr/>
      </p:nvGrpSpPr>
      <p:grpSpPr>
        <a:xfrm>
          <a:off x="0" y="0"/>
          <a:ext cx="0" cy="0"/>
          <a:chOff x="0" y="0"/>
          <a:chExt cx="0" cy="0"/>
        </a:xfrm>
      </p:grpSpPr>
      <p:sp>
        <p:nvSpPr>
          <p:cNvPr id="38" name="Google Shape;38;p39"/>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39" name="Google Shape;3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0" name="Shape 40"/>
        <p:cNvGrpSpPr/>
        <p:nvPr/>
      </p:nvGrpSpPr>
      <p:grpSpPr>
        <a:xfrm>
          <a:off x="0" y="0"/>
          <a:ext cx="0" cy="0"/>
          <a:chOff x="0" y="0"/>
          <a:chExt cx="0" cy="0"/>
        </a:xfrm>
      </p:grpSpPr>
      <p:sp>
        <p:nvSpPr>
          <p:cNvPr id="41" name="Google Shape;41;p40"/>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42" name="Google Shape;4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41"/>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7" name="Google Shape;7;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8" name="Google Shape;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jp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hyperlink" Target="http://drive.google.com/file/d/1ddbDikYTGHrCdM4_ETbabLQE4VTrioGF/view" TargetMode="External"/><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57.png"/><Relationship Id="rId5"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hyperlink" Target="http://drive.google.com/file/d/17w1FyuGLOg5P0Xujbjzs5K4Be2N9EYVj/view" TargetMode="External"/><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hyperlink" Target="http://drive.google.com/file/d/1LnqPJPPw5KCnmyqHvcHSX47ZUR3PtSIg/view" TargetMode="External"/><Relationship Id="rId5"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40.jpg"/><Relationship Id="rId5" Type="http://schemas.openxmlformats.org/officeDocument/2006/relationships/image" Target="../media/image38.jpg"/><Relationship Id="rId6" Type="http://schemas.openxmlformats.org/officeDocument/2006/relationships/image" Target="../media/image52.png"/><Relationship Id="rId7"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45.png"/><Relationship Id="rId6" Type="http://schemas.openxmlformats.org/officeDocument/2006/relationships/image" Target="../media/image26.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sp>
        <p:nvSpPr>
          <p:cNvPr id="56" name="Google Shape;56;p1"/>
          <p:cNvSpPr txBox="1"/>
          <p:nvPr>
            <p:ph idx="1" type="subTitle"/>
          </p:nvPr>
        </p:nvSpPr>
        <p:spPr>
          <a:xfrm>
            <a:off x="161850" y="3282825"/>
            <a:ext cx="2596500" cy="1491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00000"/>
              <a:buNone/>
            </a:pPr>
            <a:r>
              <a:rPr b="1" lang="es-ES" sz="2400">
                <a:solidFill>
                  <a:srgbClr val="000000"/>
                </a:solidFill>
                <a:latin typeface="League Spartan"/>
                <a:ea typeface="League Spartan"/>
                <a:cs typeface="League Spartan"/>
                <a:sym typeface="League Spartan"/>
              </a:rPr>
              <a:t>Integrantes:</a:t>
            </a:r>
            <a:endParaRPr b="1" sz="2400">
              <a:solidFill>
                <a:srgbClr val="000000"/>
              </a:solidFill>
              <a:latin typeface="League Spartan"/>
              <a:ea typeface="League Spartan"/>
              <a:cs typeface="League Spartan"/>
              <a:sym typeface="League Spartan"/>
            </a:endParaRPr>
          </a:p>
          <a:p>
            <a:pPr indent="-358140" lvl="0" marL="457200" rtl="0" algn="l">
              <a:lnSpc>
                <a:spcPct val="100000"/>
              </a:lnSpc>
              <a:spcBef>
                <a:spcPts val="0"/>
              </a:spcBef>
              <a:spcAft>
                <a:spcPts val="0"/>
              </a:spcAft>
              <a:buClr>
                <a:srgbClr val="000000"/>
              </a:buClr>
              <a:buSzPct val="100000"/>
              <a:buFont typeface="League Spartan"/>
              <a:buChar char="●"/>
            </a:pPr>
            <a:r>
              <a:rPr lang="es-ES" sz="2400">
                <a:solidFill>
                  <a:srgbClr val="000000"/>
                </a:solidFill>
                <a:latin typeface="League Spartan"/>
                <a:ea typeface="League Spartan"/>
                <a:cs typeface="League Spartan"/>
                <a:sym typeface="League Spartan"/>
              </a:rPr>
              <a:t>Dioggo Vasquez</a:t>
            </a:r>
            <a:endParaRPr sz="2400">
              <a:solidFill>
                <a:srgbClr val="000000"/>
              </a:solidFill>
              <a:latin typeface="League Spartan"/>
              <a:ea typeface="League Spartan"/>
              <a:cs typeface="League Spartan"/>
              <a:sym typeface="League Spartan"/>
            </a:endParaRPr>
          </a:p>
          <a:p>
            <a:pPr indent="-358140" lvl="0" marL="457200" rtl="0" algn="l">
              <a:lnSpc>
                <a:spcPct val="100000"/>
              </a:lnSpc>
              <a:spcBef>
                <a:spcPts val="0"/>
              </a:spcBef>
              <a:spcAft>
                <a:spcPts val="0"/>
              </a:spcAft>
              <a:buClr>
                <a:srgbClr val="000000"/>
              </a:buClr>
              <a:buSzPct val="100000"/>
              <a:buFont typeface="League Spartan"/>
              <a:buChar char="●"/>
            </a:pPr>
            <a:r>
              <a:rPr lang="es-ES" sz="2400">
                <a:solidFill>
                  <a:srgbClr val="000000"/>
                </a:solidFill>
                <a:latin typeface="League Spartan"/>
                <a:ea typeface="League Spartan"/>
                <a:cs typeface="League Spartan"/>
                <a:sym typeface="League Spartan"/>
              </a:rPr>
              <a:t>Martin Jaimes</a:t>
            </a:r>
            <a:endParaRPr sz="2400">
              <a:solidFill>
                <a:srgbClr val="000000"/>
              </a:solidFill>
              <a:latin typeface="League Spartan"/>
              <a:ea typeface="League Spartan"/>
              <a:cs typeface="League Spartan"/>
              <a:sym typeface="League Spartan"/>
            </a:endParaRPr>
          </a:p>
          <a:p>
            <a:pPr indent="-358140" lvl="0" marL="457200" rtl="0" algn="l">
              <a:lnSpc>
                <a:spcPct val="100000"/>
              </a:lnSpc>
              <a:spcBef>
                <a:spcPts val="0"/>
              </a:spcBef>
              <a:spcAft>
                <a:spcPts val="0"/>
              </a:spcAft>
              <a:buClr>
                <a:srgbClr val="000000"/>
              </a:buClr>
              <a:buSzPct val="100000"/>
              <a:buFont typeface="League Spartan"/>
              <a:buChar char="●"/>
            </a:pPr>
            <a:r>
              <a:rPr lang="es-ES" sz="2400">
                <a:solidFill>
                  <a:srgbClr val="000000"/>
                </a:solidFill>
                <a:latin typeface="League Spartan"/>
                <a:ea typeface="League Spartan"/>
                <a:cs typeface="League Spartan"/>
                <a:sym typeface="League Spartan"/>
              </a:rPr>
              <a:t>Javier Herce</a:t>
            </a:r>
            <a:endParaRPr sz="2400">
              <a:solidFill>
                <a:srgbClr val="000000"/>
              </a:solidFill>
              <a:latin typeface="League Spartan"/>
              <a:ea typeface="League Spartan"/>
              <a:cs typeface="League Spartan"/>
              <a:sym typeface="League Spartan"/>
            </a:endParaRPr>
          </a:p>
          <a:p>
            <a:pPr indent="-358140" lvl="0" marL="457200" rtl="0" algn="l">
              <a:lnSpc>
                <a:spcPct val="100000"/>
              </a:lnSpc>
              <a:spcBef>
                <a:spcPts val="0"/>
              </a:spcBef>
              <a:spcAft>
                <a:spcPts val="0"/>
              </a:spcAft>
              <a:buClr>
                <a:srgbClr val="000000"/>
              </a:buClr>
              <a:buSzPct val="100000"/>
              <a:buFont typeface="League Spartan"/>
              <a:buChar char="●"/>
            </a:pPr>
            <a:r>
              <a:rPr lang="es-ES" sz="2400">
                <a:solidFill>
                  <a:srgbClr val="000000"/>
                </a:solidFill>
                <a:latin typeface="League Spartan"/>
                <a:ea typeface="League Spartan"/>
                <a:cs typeface="League Spartan"/>
                <a:sym typeface="League Spartan"/>
              </a:rPr>
              <a:t>Claudia Atkinson </a:t>
            </a:r>
            <a:endParaRPr sz="2400">
              <a:solidFill>
                <a:srgbClr val="000000"/>
              </a:solidFill>
              <a:latin typeface="League Spartan"/>
              <a:ea typeface="League Spartan"/>
              <a:cs typeface="League Spartan"/>
              <a:sym typeface="League Spartan"/>
            </a:endParaRPr>
          </a:p>
        </p:txBody>
      </p:sp>
      <p:sp>
        <p:nvSpPr>
          <p:cNvPr id="57" name="Google Shape;57;p1"/>
          <p:cNvSpPr txBox="1"/>
          <p:nvPr/>
        </p:nvSpPr>
        <p:spPr>
          <a:xfrm>
            <a:off x="965438" y="54250"/>
            <a:ext cx="30000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1" i="0" lang="es-ES" sz="4800" u="none" cap="none" strike="noStrike">
                <a:solidFill>
                  <a:srgbClr val="000000"/>
                </a:solidFill>
                <a:latin typeface="League Spartan"/>
                <a:ea typeface="League Spartan"/>
                <a:cs typeface="League Spartan"/>
                <a:sym typeface="League Spartan"/>
              </a:rPr>
              <a:t>SPRINT 1 </a:t>
            </a:r>
            <a:endParaRPr b="1" i="0" sz="4800" u="none" cap="none" strike="noStrike">
              <a:solidFill>
                <a:srgbClr val="000000"/>
              </a:solidFill>
              <a:latin typeface="League Spartan"/>
              <a:ea typeface="League Spartan"/>
              <a:cs typeface="League Spartan"/>
              <a:sym typeface="League Spartan"/>
            </a:endParaRPr>
          </a:p>
        </p:txBody>
      </p:sp>
      <p:pic>
        <p:nvPicPr>
          <p:cNvPr id="58" name="Google Shape;58;p1"/>
          <p:cNvPicPr preferRelativeResize="0"/>
          <p:nvPr/>
        </p:nvPicPr>
        <p:blipFill rotWithShape="1">
          <a:blip r:embed="rId3">
            <a:alphaModFix/>
          </a:blip>
          <a:srcRect b="0" l="0" r="0" t="0"/>
          <a:stretch/>
        </p:blipFill>
        <p:spPr>
          <a:xfrm>
            <a:off x="444533" y="987736"/>
            <a:ext cx="3750175" cy="860525"/>
          </a:xfrm>
          <a:prstGeom prst="rect">
            <a:avLst/>
          </a:prstGeom>
          <a:noFill/>
          <a:ln>
            <a:noFill/>
          </a:ln>
        </p:spPr>
      </p:pic>
      <p:pic>
        <p:nvPicPr>
          <p:cNvPr id="59" name="Google Shape;59;p1"/>
          <p:cNvPicPr preferRelativeResize="0"/>
          <p:nvPr/>
        </p:nvPicPr>
        <p:blipFill rotWithShape="1">
          <a:blip r:embed="rId4">
            <a:alphaModFix/>
          </a:blip>
          <a:srcRect b="0" l="1820" r="1830" t="0"/>
          <a:stretch/>
        </p:blipFill>
        <p:spPr>
          <a:xfrm>
            <a:off x="4194700" y="2375"/>
            <a:ext cx="4951327" cy="5138749"/>
          </a:xfrm>
          <a:prstGeom prst="rect">
            <a:avLst/>
          </a:prstGeom>
          <a:noFill/>
          <a:ln>
            <a:noFill/>
          </a:ln>
        </p:spPr>
      </p:pic>
      <p:pic>
        <p:nvPicPr>
          <p:cNvPr id="60" name="Google Shape;60;p1"/>
          <p:cNvPicPr preferRelativeResize="0"/>
          <p:nvPr/>
        </p:nvPicPr>
        <p:blipFill>
          <a:blip r:embed="rId5">
            <a:alphaModFix/>
          </a:blip>
          <a:stretch>
            <a:fillRect/>
          </a:stretch>
        </p:blipFill>
        <p:spPr>
          <a:xfrm>
            <a:off x="1663362" y="1970328"/>
            <a:ext cx="1312498" cy="13124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idx="1" type="body"/>
          </p:nvPr>
        </p:nvSpPr>
        <p:spPr>
          <a:xfrm>
            <a:off x="400050" y="1507676"/>
            <a:ext cx="3520440" cy="4115884"/>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br>
              <a:rPr lang="es-ES" sz="2400"/>
            </a:br>
            <a:br>
              <a:rPr lang="es-ES" sz="2400"/>
            </a:br>
            <a:br>
              <a:rPr lang="es-ES" sz="2000"/>
            </a:br>
            <a:br>
              <a:rPr lang="es-ES" sz="1600"/>
            </a:br>
            <a:endParaRPr sz="1200">
              <a:solidFill>
                <a:srgbClr val="000000"/>
              </a:solidFill>
              <a:latin typeface="Roboto"/>
              <a:ea typeface="Roboto"/>
              <a:cs typeface="Roboto"/>
              <a:sym typeface="Roboto"/>
            </a:endParaRPr>
          </a:p>
        </p:txBody>
      </p:sp>
      <p:pic>
        <p:nvPicPr>
          <p:cNvPr id="139" name="Google Shape;139;p9"/>
          <p:cNvPicPr preferRelativeResize="0"/>
          <p:nvPr/>
        </p:nvPicPr>
        <p:blipFill rotWithShape="1">
          <a:blip r:embed="rId3">
            <a:alphaModFix/>
          </a:blip>
          <a:srcRect b="0" l="0" r="0" t="0"/>
          <a:stretch/>
        </p:blipFill>
        <p:spPr>
          <a:xfrm>
            <a:off x="-2274" y="0"/>
            <a:ext cx="9146275" cy="51422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Grado en Empresa y Tecnología | UC3M" id="144" name="Google Shape;144;p10"/>
          <p:cNvPicPr preferRelativeResize="0"/>
          <p:nvPr/>
        </p:nvPicPr>
        <p:blipFill rotWithShape="1">
          <a:blip r:embed="rId3">
            <a:alphaModFix/>
          </a:blip>
          <a:srcRect b="0" l="0" r="29930" t="0"/>
          <a:stretch/>
        </p:blipFill>
        <p:spPr>
          <a:xfrm>
            <a:off x="4732020" y="0"/>
            <a:ext cx="4994910" cy="5143500"/>
          </a:xfrm>
          <a:prstGeom prst="rect">
            <a:avLst/>
          </a:prstGeom>
          <a:noFill/>
          <a:ln>
            <a:noFill/>
          </a:ln>
        </p:spPr>
      </p:pic>
      <p:sp>
        <p:nvSpPr>
          <p:cNvPr id="145" name="Google Shape;145;p10"/>
          <p:cNvSpPr txBox="1"/>
          <p:nvPr>
            <p:ph type="title"/>
          </p:nvPr>
        </p:nvSpPr>
        <p:spPr>
          <a:xfrm>
            <a:off x="285813" y="135159"/>
            <a:ext cx="406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ES" sz="2000">
                <a:solidFill>
                  <a:srgbClr val="FF9100"/>
                </a:solidFill>
              </a:rPr>
              <a:t>FACTOR DIFERENCIADOR</a:t>
            </a:r>
            <a:br>
              <a:rPr lang="es-ES" sz="2000">
                <a:solidFill>
                  <a:srgbClr val="FF9100"/>
                </a:solidFill>
              </a:rPr>
            </a:br>
            <a:endParaRPr sz="2000">
              <a:solidFill>
                <a:srgbClr val="FF9100"/>
              </a:solidFill>
            </a:endParaRPr>
          </a:p>
        </p:txBody>
      </p:sp>
      <p:sp>
        <p:nvSpPr>
          <p:cNvPr id="146" name="Google Shape;146;p10"/>
          <p:cNvSpPr txBox="1"/>
          <p:nvPr>
            <p:ph idx="1" type="body"/>
          </p:nvPr>
        </p:nvSpPr>
        <p:spPr>
          <a:xfrm>
            <a:off x="109000" y="913450"/>
            <a:ext cx="4508400" cy="4180500"/>
          </a:xfrm>
          <a:prstGeom prst="rect">
            <a:avLst/>
          </a:prstGeom>
          <a:noFill/>
          <a:ln>
            <a:noFill/>
          </a:ln>
        </p:spPr>
        <p:txBody>
          <a:bodyPr anchorCtr="0" anchor="t" bIns="91425" lIns="91425" spcFirstLastPara="1" rIns="91425" wrap="square" tIns="91425">
            <a:normAutofit fontScale="32500" lnSpcReduction="20000"/>
          </a:bodyPr>
          <a:lstStyle/>
          <a:p>
            <a:pPr indent="0" lvl="0" marL="0" rtl="0" algn="l">
              <a:lnSpc>
                <a:spcPct val="115000"/>
              </a:lnSpc>
              <a:spcBef>
                <a:spcPts val="0"/>
              </a:spcBef>
              <a:spcAft>
                <a:spcPts val="0"/>
              </a:spcAft>
              <a:buSzPct val="134615"/>
              <a:buNone/>
            </a:pPr>
            <a:br>
              <a:rPr lang="es-ES" sz="2600">
                <a:solidFill>
                  <a:srgbClr val="000000"/>
                </a:solidFill>
                <a:latin typeface="Arial"/>
                <a:ea typeface="Arial"/>
                <a:cs typeface="Arial"/>
                <a:sym typeface="Arial"/>
              </a:rPr>
            </a:br>
            <a:r>
              <a:rPr b="1" lang="es-ES" sz="4165">
                <a:solidFill>
                  <a:srgbClr val="000000"/>
                </a:solidFill>
                <a:latin typeface="Arial"/>
                <a:ea typeface="Arial"/>
                <a:cs typeface="Arial"/>
                <a:sym typeface="Arial"/>
              </a:rPr>
              <a:t>FACTOR DIFERENCIADOR: IMPLEMENTACIÓN DE UNA INTERFAZ DE USUARIO ALTAMENTE INTUITIVA.</a:t>
            </a:r>
            <a:endParaRPr sz="2265"/>
          </a:p>
          <a:p>
            <a:pPr indent="0" lvl="0" marL="0" rtl="0" algn="l">
              <a:lnSpc>
                <a:spcPct val="115000"/>
              </a:lnSpc>
              <a:spcBef>
                <a:spcPts val="0"/>
              </a:spcBef>
              <a:spcAft>
                <a:spcPts val="0"/>
              </a:spcAft>
              <a:buSzPct val="84025"/>
              <a:buNone/>
            </a:pPr>
            <a:r>
              <a:t/>
            </a:r>
            <a:endParaRPr b="1" sz="4165">
              <a:solidFill>
                <a:srgbClr val="000000"/>
              </a:solidFill>
              <a:latin typeface="Arial"/>
              <a:ea typeface="Arial"/>
              <a:cs typeface="Arial"/>
              <a:sym typeface="Arial"/>
            </a:endParaRPr>
          </a:p>
          <a:p>
            <a:pPr indent="-458390" lvl="0" marL="457200" rtl="0" algn="l">
              <a:lnSpc>
                <a:spcPct val="115000"/>
              </a:lnSpc>
              <a:spcBef>
                <a:spcPts val="0"/>
              </a:spcBef>
              <a:spcAft>
                <a:spcPts val="0"/>
              </a:spcAft>
              <a:buSzPct val="104801"/>
              <a:buChar char="●"/>
            </a:pPr>
            <a:r>
              <a:rPr b="1" lang="es-ES" sz="4165">
                <a:solidFill>
                  <a:srgbClr val="000000"/>
                </a:solidFill>
                <a:latin typeface="Arial"/>
                <a:ea typeface="Arial"/>
                <a:cs typeface="Arial"/>
                <a:sym typeface="Arial"/>
              </a:rPr>
              <a:t>¿Qué problema se intenta resolver?</a:t>
            </a:r>
            <a:endParaRPr b="1" sz="4165">
              <a:solidFill>
                <a:srgbClr val="000000"/>
              </a:solidFill>
              <a:latin typeface="Arial"/>
              <a:ea typeface="Arial"/>
              <a:cs typeface="Arial"/>
              <a:sym typeface="Arial"/>
            </a:endParaRPr>
          </a:p>
          <a:p>
            <a:pPr indent="0" lvl="0" marL="0" rtl="0" algn="l">
              <a:lnSpc>
                <a:spcPct val="115000"/>
              </a:lnSpc>
              <a:spcBef>
                <a:spcPts val="0"/>
              </a:spcBef>
              <a:spcAft>
                <a:spcPts val="0"/>
              </a:spcAft>
              <a:buSzPct val="84025"/>
              <a:buNone/>
            </a:pPr>
            <a:r>
              <a:t/>
            </a:r>
            <a:endParaRPr sz="4165">
              <a:solidFill>
                <a:srgbClr val="000000"/>
              </a:solidFill>
              <a:latin typeface="Arial"/>
              <a:ea typeface="Arial"/>
              <a:cs typeface="Arial"/>
              <a:sym typeface="Arial"/>
            </a:endParaRPr>
          </a:p>
          <a:p>
            <a:pPr indent="0" lvl="0" marL="139700" rtl="0" algn="l">
              <a:lnSpc>
                <a:spcPct val="115000"/>
              </a:lnSpc>
              <a:spcBef>
                <a:spcPts val="0"/>
              </a:spcBef>
              <a:spcAft>
                <a:spcPts val="0"/>
              </a:spcAft>
              <a:buSzPct val="84025"/>
              <a:buNone/>
            </a:pPr>
            <a:r>
              <a:rPr b="0" i="0" lang="es-ES" sz="4165" u="none" strike="noStrike">
                <a:solidFill>
                  <a:srgbClr val="000000"/>
                </a:solidFill>
                <a:latin typeface="Roboto"/>
                <a:ea typeface="Roboto"/>
                <a:cs typeface="Roboto"/>
                <a:sym typeface="Roboto"/>
              </a:rPr>
              <a:t>La complejidad y la falta de usabilidad en las interfaces de usuario de las aplicaciones web.</a:t>
            </a:r>
            <a:endParaRPr b="0" i="0" sz="4165" u="none" strike="noStrike">
              <a:solidFill>
                <a:srgbClr val="000000"/>
              </a:solidFill>
              <a:latin typeface="Arial"/>
              <a:ea typeface="Arial"/>
              <a:cs typeface="Arial"/>
              <a:sym typeface="Arial"/>
            </a:endParaRPr>
          </a:p>
          <a:p>
            <a:pPr indent="0" lvl="0" marL="139700" rtl="0" algn="l">
              <a:lnSpc>
                <a:spcPct val="115000"/>
              </a:lnSpc>
              <a:spcBef>
                <a:spcPts val="0"/>
              </a:spcBef>
              <a:spcAft>
                <a:spcPts val="0"/>
              </a:spcAft>
              <a:buSzPct val="84025"/>
              <a:buNone/>
            </a:pPr>
            <a:r>
              <a:t/>
            </a:r>
            <a:endParaRPr sz="4165">
              <a:solidFill>
                <a:srgbClr val="000000"/>
              </a:solidFill>
              <a:latin typeface="Arial"/>
              <a:ea typeface="Arial"/>
              <a:cs typeface="Arial"/>
              <a:sym typeface="Arial"/>
            </a:endParaRPr>
          </a:p>
          <a:p>
            <a:pPr indent="-82550" lvl="0" marL="171450" rtl="0" algn="l">
              <a:lnSpc>
                <a:spcPct val="115000"/>
              </a:lnSpc>
              <a:spcBef>
                <a:spcPts val="0"/>
              </a:spcBef>
              <a:spcAft>
                <a:spcPts val="0"/>
              </a:spcAft>
              <a:buSzPct val="84025"/>
              <a:buNone/>
            </a:pPr>
            <a:r>
              <a:t/>
            </a:r>
            <a:endParaRPr sz="4165">
              <a:solidFill>
                <a:srgbClr val="000000"/>
              </a:solidFill>
              <a:latin typeface="Arial"/>
              <a:ea typeface="Arial"/>
              <a:cs typeface="Arial"/>
              <a:sym typeface="Arial"/>
            </a:endParaRPr>
          </a:p>
          <a:p>
            <a:pPr indent="-172640" lvl="0" marL="171450" rtl="0" algn="l">
              <a:lnSpc>
                <a:spcPct val="115000"/>
              </a:lnSpc>
              <a:spcBef>
                <a:spcPts val="0"/>
              </a:spcBef>
              <a:spcAft>
                <a:spcPts val="0"/>
              </a:spcAft>
              <a:buSzPct val="104801"/>
              <a:buChar char="●"/>
            </a:pPr>
            <a:r>
              <a:rPr b="1" lang="es-ES" sz="4165">
                <a:solidFill>
                  <a:srgbClr val="000000"/>
                </a:solidFill>
                <a:latin typeface="Roboto"/>
                <a:ea typeface="Roboto"/>
                <a:cs typeface="Roboto"/>
                <a:sym typeface="Roboto"/>
              </a:rPr>
              <a:t>¿Cómo es la solución general al problema que se plantea?</a:t>
            </a:r>
            <a:endParaRPr sz="2265"/>
          </a:p>
          <a:p>
            <a:pPr indent="-82550" lvl="0" marL="171450" rtl="0" algn="l">
              <a:lnSpc>
                <a:spcPct val="115000"/>
              </a:lnSpc>
              <a:spcBef>
                <a:spcPts val="0"/>
              </a:spcBef>
              <a:spcAft>
                <a:spcPts val="0"/>
              </a:spcAft>
              <a:buSzPct val="84025"/>
              <a:buNone/>
            </a:pPr>
            <a:r>
              <a:t/>
            </a:r>
            <a:endParaRPr b="0" i="0" sz="4165" u="none" strike="noStrike">
              <a:solidFill>
                <a:srgbClr val="000000"/>
              </a:solidFill>
              <a:latin typeface="Roboto"/>
              <a:ea typeface="Roboto"/>
              <a:cs typeface="Roboto"/>
              <a:sym typeface="Roboto"/>
            </a:endParaRPr>
          </a:p>
          <a:p>
            <a:pPr indent="0" lvl="0" marL="0" rtl="0" algn="l">
              <a:lnSpc>
                <a:spcPct val="115000"/>
              </a:lnSpc>
              <a:spcBef>
                <a:spcPts val="0"/>
              </a:spcBef>
              <a:spcAft>
                <a:spcPts val="0"/>
              </a:spcAft>
              <a:buSzPct val="84025"/>
              <a:buNone/>
            </a:pPr>
            <a:r>
              <a:rPr b="0" i="0" lang="es-ES" sz="4165" u="none" strike="noStrike">
                <a:solidFill>
                  <a:srgbClr val="000000"/>
                </a:solidFill>
                <a:latin typeface="Roboto"/>
                <a:ea typeface="Roboto"/>
                <a:cs typeface="Roboto"/>
                <a:sym typeface="Roboto"/>
              </a:rPr>
              <a:t>La solución implica diseñar una interfaz de usuario altamente intuitiva que simplifique la navegación y la interacción, haciendo que la aplicación web sea fácil de entender y usar incluso para usuarios sin experiencia técnica.</a:t>
            </a:r>
            <a:endParaRPr b="0" sz="4165"/>
          </a:p>
          <a:p>
            <a:pPr indent="0" lvl="0" marL="139700" rtl="0" algn="l">
              <a:lnSpc>
                <a:spcPct val="115000"/>
              </a:lnSpc>
              <a:spcBef>
                <a:spcPts val="0"/>
              </a:spcBef>
              <a:spcAft>
                <a:spcPts val="0"/>
              </a:spcAft>
              <a:buSzPct val="218750"/>
              <a:buNone/>
            </a:pPr>
            <a:br>
              <a:rPr lang="es-ES" sz="1600"/>
            </a:b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SzPct val="291666"/>
              <a:buNone/>
            </a:pPr>
            <a:r>
              <a:t/>
            </a:r>
            <a:endParaRPr sz="1200">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2"/>
          <p:cNvSpPr/>
          <p:nvPr/>
        </p:nvSpPr>
        <p:spPr>
          <a:xfrm>
            <a:off x="16975" y="0"/>
            <a:ext cx="3964200" cy="5143500"/>
          </a:xfrm>
          <a:prstGeom prst="rect">
            <a:avLst/>
          </a:prstGeom>
          <a:solidFill>
            <a:srgbClr val="8CB5F8"/>
          </a:solidFill>
          <a:ln cap="flat" cmpd="sng" w="25400">
            <a:solidFill>
              <a:srgbClr val="1D25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12"/>
          <p:cNvSpPr/>
          <p:nvPr/>
        </p:nvSpPr>
        <p:spPr>
          <a:xfrm>
            <a:off x="4046300" y="0"/>
            <a:ext cx="5097600" cy="5143500"/>
          </a:xfrm>
          <a:prstGeom prst="rect">
            <a:avLst/>
          </a:prstGeom>
          <a:solidFill>
            <a:schemeClr val="accent1"/>
          </a:solidFill>
          <a:ln cap="flat" cmpd="sng" w="25400">
            <a:solidFill>
              <a:srgbClr val="1D25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12"/>
          <p:cNvSpPr txBox="1"/>
          <p:nvPr/>
        </p:nvSpPr>
        <p:spPr>
          <a:xfrm>
            <a:off x="4099350" y="1147375"/>
            <a:ext cx="5097600" cy="42906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1200"/>
              </a:spcBef>
              <a:spcAft>
                <a:spcPts val="0"/>
              </a:spcAft>
              <a:buClr>
                <a:srgbClr val="FFFF00"/>
              </a:buClr>
              <a:buSzPts val="1400"/>
              <a:buFont typeface="Arial"/>
              <a:buChar char="●"/>
            </a:pPr>
            <a:r>
              <a:rPr b="1" i="0" lang="es-ES" u="none" cap="none" strike="noStrike">
                <a:solidFill>
                  <a:srgbClr val="FFFF00"/>
                </a:solidFill>
                <a:latin typeface="Arial"/>
                <a:ea typeface="Arial"/>
                <a:cs typeface="Arial"/>
                <a:sym typeface="Arial"/>
              </a:rPr>
              <a:t>Desarrollo Sostenible</a:t>
            </a:r>
            <a:endParaRPr>
              <a:solidFill>
                <a:srgbClr val="FFFF00"/>
              </a:solidFill>
            </a:endParaRPr>
          </a:p>
          <a:p>
            <a:pPr indent="0" lvl="0" marL="457200" marR="0" rtl="0" algn="l">
              <a:lnSpc>
                <a:spcPct val="115000"/>
              </a:lnSpc>
              <a:spcBef>
                <a:spcPts val="0"/>
              </a:spcBef>
              <a:spcAft>
                <a:spcPts val="0"/>
              </a:spcAft>
              <a:buNone/>
            </a:pPr>
            <a:r>
              <a:rPr b="0" i="0" lang="es-ES" u="none" cap="none" strike="noStrike">
                <a:solidFill>
                  <a:srgbClr val="F4F6F8"/>
                </a:solidFill>
                <a:latin typeface="Arial"/>
                <a:ea typeface="Arial"/>
                <a:cs typeface="Arial"/>
                <a:sym typeface="Arial"/>
              </a:rPr>
              <a:t>Nos aseguramos de que nuestras prácticas de desarrollo sean sostenibles y eficientes en términos de recursos.</a:t>
            </a:r>
            <a:endParaRPr b="0" i="0" u="none" cap="none" strike="noStrike">
              <a:solidFill>
                <a:srgbClr val="F4F6F8"/>
              </a:solidFill>
              <a:latin typeface="Arial"/>
              <a:ea typeface="Arial"/>
              <a:cs typeface="Arial"/>
              <a:sym typeface="Arial"/>
            </a:endParaRPr>
          </a:p>
          <a:p>
            <a:pPr indent="-317500" lvl="0" marL="457200" marR="0" rtl="0" algn="l">
              <a:lnSpc>
                <a:spcPct val="115000"/>
              </a:lnSpc>
              <a:spcBef>
                <a:spcPts val="0"/>
              </a:spcBef>
              <a:spcAft>
                <a:spcPts val="0"/>
              </a:spcAft>
              <a:buClr>
                <a:srgbClr val="FFFF00"/>
              </a:buClr>
              <a:buSzPts val="1400"/>
              <a:buFont typeface="Arial"/>
              <a:buChar char="●"/>
            </a:pPr>
            <a:r>
              <a:rPr b="1" i="0" lang="es-ES" u="none" cap="none" strike="noStrike">
                <a:solidFill>
                  <a:srgbClr val="FFFF00"/>
                </a:solidFill>
                <a:latin typeface="Arial"/>
                <a:ea typeface="Arial"/>
                <a:cs typeface="Arial"/>
                <a:sym typeface="Arial"/>
              </a:rPr>
              <a:t>Accesibilidad</a:t>
            </a:r>
            <a:endParaRPr b="1" i="0" u="none" cap="none" strike="noStrike">
              <a:solidFill>
                <a:srgbClr val="FFFF00"/>
              </a:solidFill>
              <a:latin typeface="Arial"/>
              <a:ea typeface="Arial"/>
              <a:cs typeface="Arial"/>
              <a:sym typeface="Arial"/>
            </a:endParaRPr>
          </a:p>
          <a:p>
            <a:pPr indent="0" lvl="0" marL="158750" marR="0" rtl="0" algn="l">
              <a:lnSpc>
                <a:spcPct val="115000"/>
              </a:lnSpc>
              <a:spcBef>
                <a:spcPts val="0"/>
              </a:spcBef>
              <a:spcAft>
                <a:spcPts val="0"/>
              </a:spcAft>
              <a:buClr>
                <a:srgbClr val="000000"/>
              </a:buClr>
              <a:buSzPts val="1100"/>
              <a:buFont typeface="Proxima Nova"/>
              <a:buNone/>
            </a:pPr>
            <a:r>
              <a:rPr b="0" i="0" lang="es-ES" u="none" cap="none" strike="noStrike">
                <a:solidFill>
                  <a:srgbClr val="F4F6F8"/>
                </a:solidFill>
                <a:latin typeface="Arial"/>
                <a:ea typeface="Arial"/>
                <a:cs typeface="Arial"/>
                <a:sym typeface="Arial"/>
              </a:rPr>
              <a:t>Diseñamos aplicaciones web que son accesibles para personas con dificultades técnicas como gente mayor</a:t>
            </a:r>
            <a:endParaRPr b="0" i="0" u="none" cap="none" strike="noStrike">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FFFF00"/>
              </a:buClr>
              <a:buSzPts val="1400"/>
              <a:buChar char="●"/>
            </a:pPr>
            <a:r>
              <a:rPr b="1" lang="es-ES">
                <a:solidFill>
                  <a:srgbClr val="FFFF00"/>
                </a:solidFill>
              </a:rPr>
              <a:t>Formación y Desarrollo del Personal</a:t>
            </a:r>
            <a:endParaRPr>
              <a:solidFill>
                <a:srgbClr val="FFFF00"/>
              </a:solidFill>
            </a:endParaRPr>
          </a:p>
          <a:p>
            <a:pPr indent="0" lvl="0" marL="158750" rtl="0" algn="l">
              <a:lnSpc>
                <a:spcPct val="115000"/>
              </a:lnSpc>
              <a:spcBef>
                <a:spcPts val="0"/>
              </a:spcBef>
              <a:spcAft>
                <a:spcPts val="0"/>
              </a:spcAft>
              <a:buNone/>
            </a:pPr>
            <a:r>
              <a:rPr lang="es-ES">
                <a:solidFill>
                  <a:schemeClr val="lt1"/>
                </a:solidFill>
              </a:rPr>
              <a:t>Invertimos en el desarrollo profesional de nuestros empleados y fomentamos un ambiente de trabajo inclusivo y diverso.</a:t>
            </a:r>
            <a:endParaRPr>
              <a:solidFill>
                <a:schemeClr val="lt1"/>
              </a:solidFill>
            </a:endParaRPr>
          </a:p>
          <a:p>
            <a:pPr indent="-317500" lvl="0" marL="457200" rtl="0" algn="l">
              <a:lnSpc>
                <a:spcPct val="115000"/>
              </a:lnSpc>
              <a:spcBef>
                <a:spcPts val="0"/>
              </a:spcBef>
              <a:spcAft>
                <a:spcPts val="0"/>
              </a:spcAft>
              <a:buClr>
                <a:srgbClr val="000000"/>
              </a:buClr>
              <a:buSzPts val="1400"/>
              <a:buFont typeface="Arial"/>
              <a:buChar char="●"/>
            </a:pPr>
            <a:r>
              <a:rPr lang="es-ES">
                <a:solidFill>
                  <a:srgbClr val="FFFF00"/>
                </a:solidFill>
              </a:rPr>
              <a:t>Gestión de Residuos Electrónicos</a:t>
            </a:r>
            <a:endParaRPr sz="2100">
              <a:solidFill>
                <a:schemeClr val="lt1"/>
              </a:solidFill>
              <a:latin typeface="Proxima Nova"/>
              <a:ea typeface="Proxima Nova"/>
              <a:cs typeface="Proxima Nova"/>
              <a:sym typeface="Proxima Nova"/>
            </a:endParaRPr>
          </a:p>
          <a:p>
            <a:pPr indent="0" lvl="0" marL="158750" rtl="0" algn="l">
              <a:lnSpc>
                <a:spcPct val="115000"/>
              </a:lnSpc>
              <a:spcBef>
                <a:spcPts val="0"/>
              </a:spcBef>
              <a:spcAft>
                <a:spcPts val="0"/>
              </a:spcAft>
              <a:buNone/>
            </a:pPr>
            <a:r>
              <a:rPr lang="es-ES">
                <a:solidFill>
                  <a:schemeClr val="lt1"/>
                </a:solidFill>
              </a:rPr>
              <a:t>Implementamos políticas de reciclaje y gestión de residuos electrónicos en nuestra empresa para minimizar el impacto ambiental de nuestros equipos y dispositivos.</a:t>
            </a:r>
            <a:endParaRPr>
              <a:solidFill>
                <a:schemeClr val="lt1"/>
              </a:solidFill>
            </a:endParaRPr>
          </a:p>
          <a:p>
            <a:pPr indent="0" lvl="0" marL="158750" marR="0" rtl="0" algn="l">
              <a:lnSpc>
                <a:spcPct val="115000"/>
              </a:lnSpc>
              <a:spcBef>
                <a:spcPts val="0"/>
              </a:spcBef>
              <a:spcAft>
                <a:spcPts val="0"/>
              </a:spcAft>
              <a:buClr>
                <a:srgbClr val="000000"/>
              </a:buClr>
              <a:buSzPts val="1100"/>
              <a:buFont typeface="Proxima Nova"/>
              <a:buNone/>
            </a:pPr>
            <a:r>
              <a:t/>
            </a:r>
            <a:endParaRPr/>
          </a:p>
          <a:p>
            <a:pPr indent="0" lvl="0" marL="0" rtl="0" algn="l">
              <a:lnSpc>
                <a:spcPct val="115000"/>
              </a:lnSpc>
              <a:spcBef>
                <a:spcPts val="0"/>
              </a:spcBef>
              <a:spcAft>
                <a:spcPts val="0"/>
              </a:spcAft>
              <a:buClr>
                <a:srgbClr val="000000"/>
              </a:buClr>
              <a:buSzPts val="1100"/>
              <a:buFont typeface="Proxima Nova"/>
              <a:buNone/>
            </a:pPr>
            <a:r>
              <a:t/>
            </a:r>
            <a:endParaRPr/>
          </a:p>
          <a:p>
            <a:pPr indent="0" lvl="0" marL="158750" marR="0" rtl="0" algn="l">
              <a:lnSpc>
                <a:spcPct val="115000"/>
              </a:lnSpc>
              <a:spcBef>
                <a:spcPts val="0"/>
              </a:spcBef>
              <a:spcAft>
                <a:spcPts val="0"/>
              </a:spcAft>
              <a:buClr>
                <a:srgbClr val="000000"/>
              </a:buClr>
              <a:buSzPts val="1100"/>
              <a:buFont typeface="Proxima Nova"/>
              <a:buNone/>
            </a:pPr>
            <a:r>
              <a:t/>
            </a:r>
            <a:endParaRPr/>
          </a:p>
          <a:p>
            <a:pPr indent="0" lvl="0" marL="158750" marR="0" rtl="0" algn="l">
              <a:lnSpc>
                <a:spcPct val="115000"/>
              </a:lnSpc>
              <a:spcBef>
                <a:spcPts val="0"/>
              </a:spcBef>
              <a:spcAft>
                <a:spcPts val="0"/>
              </a:spcAft>
              <a:buClr>
                <a:srgbClr val="000000"/>
              </a:buClr>
              <a:buSzPts val="1100"/>
              <a:buFont typeface="Proxima Nova"/>
              <a:buNone/>
            </a:pPr>
            <a:r>
              <a:t/>
            </a:r>
            <a:endParaRPr sz="1200"/>
          </a:p>
          <a:p>
            <a:pPr indent="0" lvl="0" marL="158750" marR="0" rtl="0" algn="l">
              <a:lnSpc>
                <a:spcPct val="115000"/>
              </a:lnSpc>
              <a:spcBef>
                <a:spcPts val="0"/>
              </a:spcBef>
              <a:spcAft>
                <a:spcPts val="0"/>
              </a:spcAft>
              <a:buClr>
                <a:srgbClr val="000000"/>
              </a:buClr>
              <a:buSzPts val="1100"/>
              <a:buFont typeface="Proxima Nova"/>
              <a:buNone/>
            </a:pPr>
            <a:r>
              <a:t/>
            </a:r>
            <a:endParaRPr sz="1200"/>
          </a:p>
        </p:txBody>
      </p:sp>
      <p:sp>
        <p:nvSpPr>
          <p:cNvPr id="154" name="Google Shape;154;p12"/>
          <p:cNvSpPr txBox="1"/>
          <p:nvPr>
            <p:ph type="title"/>
          </p:nvPr>
        </p:nvSpPr>
        <p:spPr>
          <a:xfrm>
            <a:off x="2000025" y="0"/>
            <a:ext cx="4774800" cy="717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800"/>
              <a:buNone/>
            </a:pPr>
            <a:r>
              <a:rPr lang="es-ES" sz="1700">
                <a:solidFill>
                  <a:srgbClr val="7030A0"/>
                </a:solidFill>
              </a:rPr>
              <a:t>RESPONSABILIDAD SOCIAL CORPORATIVA </a:t>
            </a:r>
            <a:endParaRPr sz="1700">
              <a:solidFill>
                <a:srgbClr val="FF9100"/>
              </a:solidFill>
            </a:endParaRPr>
          </a:p>
        </p:txBody>
      </p:sp>
      <p:pic>
        <p:nvPicPr>
          <p:cNvPr id="155" name="Google Shape;155;p12"/>
          <p:cNvPicPr preferRelativeResize="0"/>
          <p:nvPr/>
        </p:nvPicPr>
        <p:blipFill>
          <a:blip r:embed="rId3">
            <a:alphaModFix/>
          </a:blip>
          <a:stretch>
            <a:fillRect/>
          </a:stretch>
        </p:blipFill>
        <p:spPr>
          <a:xfrm>
            <a:off x="375550" y="1003850"/>
            <a:ext cx="3135800" cy="313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ec3b528b5f_0_1"/>
          <p:cNvSpPr/>
          <p:nvPr/>
        </p:nvSpPr>
        <p:spPr>
          <a:xfrm>
            <a:off x="16980" y="0"/>
            <a:ext cx="4572000" cy="5143500"/>
          </a:xfrm>
          <a:prstGeom prst="rect">
            <a:avLst/>
          </a:prstGeom>
          <a:solidFill>
            <a:srgbClr val="8CB5F8"/>
          </a:solidFill>
          <a:ln cap="flat" cmpd="sng" w="25400">
            <a:solidFill>
              <a:srgbClr val="1D25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g1ec3b528b5f_0_1"/>
          <p:cNvSpPr txBox="1"/>
          <p:nvPr>
            <p:ph type="title"/>
          </p:nvPr>
        </p:nvSpPr>
        <p:spPr>
          <a:xfrm>
            <a:off x="2052775" y="-238125"/>
            <a:ext cx="4774800" cy="717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800"/>
              <a:buNone/>
            </a:pPr>
            <a:r>
              <a:rPr lang="es-ES" sz="1700">
                <a:solidFill>
                  <a:srgbClr val="7030A0"/>
                </a:solidFill>
              </a:rPr>
              <a:t>RESPONSABILIDAD SOCIAL CORPORATIVA </a:t>
            </a:r>
            <a:endParaRPr sz="1700">
              <a:solidFill>
                <a:srgbClr val="FF9100"/>
              </a:solidFill>
            </a:endParaRPr>
          </a:p>
        </p:txBody>
      </p:sp>
      <p:pic>
        <p:nvPicPr>
          <p:cNvPr id="162" name="Google Shape;162;g1ec3b528b5f_0_1"/>
          <p:cNvPicPr preferRelativeResize="0"/>
          <p:nvPr/>
        </p:nvPicPr>
        <p:blipFill>
          <a:blip r:embed="rId3">
            <a:alphaModFix/>
          </a:blip>
          <a:stretch>
            <a:fillRect/>
          </a:stretch>
        </p:blipFill>
        <p:spPr>
          <a:xfrm>
            <a:off x="228750" y="593050"/>
            <a:ext cx="8686499" cy="430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7"/>
          <p:cNvPicPr preferRelativeResize="0"/>
          <p:nvPr/>
        </p:nvPicPr>
        <p:blipFill>
          <a:blip r:embed="rId3">
            <a:alphaModFix amt="81000"/>
          </a:blip>
          <a:stretch>
            <a:fillRect/>
          </a:stretch>
        </p:blipFill>
        <p:spPr>
          <a:xfrm>
            <a:off x="0" y="0"/>
            <a:ext cx="9140735" cy="5143500"/>
          </a:xfrm>
          <a:prstGeom prst="rect">
            <a:avLst/>
          </a:prstGeom>
          <a:noFill/>
          <a:ln>
            <a:noFill/>
          </a:ln>
          <a:effectLst>
            <a:reflection blurRad="0" dir="5400000" dist="38100" endA="0" endPos="30000" fadeDir="5400012" kx="0" rotWithShape="0" algn="bl" stPos="0" sy="-100000" ky="0"/>
          </a:effectLst>
        </p:spPr>
      </p:pic>
      <p:sp>
        <p:nvSpPr>
          <p:cNvPr id="168" name="Google Shape;168;p27"/>
          <p:cNvSpPr txBox="1"/>
          <p:nvPr>
            <p:ph type="ctrTitle"/>
          </p:nvPr>
        </p:nvSpPr>
        <p:spPr>
          <a:xfrm>
            <a:off x="449425" y="1625800"/>
            <a:ext cx="8520600" cy="1077300"/>
          </a:xfrm>
          <a:prstGeom prst="rect">
            <a:avLst/>
          </a:prstGeom>
          <a:noFill/>
          <a:ln>
            <a:noFill/>
          </a:ln>
          <a:effectLst>
            <a:outerShdw blurRad="57150" rotWithShape="0" algn="bl" dir="5400000" dist="19050">
              <a:srgbClr val="000000">
                <a:alpha val="50000"/>
              </a:srgbClr>
            </a:outerShdw>
          </a:effectLst>
        </p:spPr>
        <p:txBody>
          <a:bodyPr anchorCtr="0" anchor="b" bIns="91425" lIns="91425" spcFirstLastPara="1" rIns="91425" wrap="square" tIns="91425">
            <a:normAutofit fontScale="90000"/>
          </a:bodyPr>
          <a:lstStyle/>
          <a:p>
            <a:pPr indent="0" lvl="0" marL="0" marR="139700" rtl="0" algn="ctr">
              <a:lnSpc>
                <a:spcPct val="120000"/>
              </a:lnSpc>
              <a:spcBef>
                <a:spcPts val="0"/>
              </a:spcBef>
              <a:spcAft>
                <a:spcPts val="0"/>
              </a:spcAft>
              <a:buSzPct val="111111"/>
              <a:buNone/>
            </a:pPr>
            <a:r>
              <a:rPr lang="es-ES">
                <a:solidFill>
                  <a:srgbClr val="F28900"/>
                </a:solidFill>
              </a:rPr>
              <a:t>Desarrollo de juegos </a:t>
            </a:r>
            <a:endParaRPr>
              <a:solidFill>
                <a:srgbClr val="F289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9eafd3db9d_0_1"/>
          <p:cNvSpPr/>
          <p:nvPr/>
        </p:nvSpPr>
        <p:spPr>
          <a:xfrm>
            <a:off x="48875" y="2125"/>
            <a:ext cx="90951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74" name="Google Shape;174;g29eafd3db9d_0_1"/>
          <p:cNvPicPr preferRelativeResize="0"/>
          <p:nvPr/>
        </p:nvPicPr>
        <p:blipFill rotWithShape="1">
          <a:blip r:embed="rId3">
            <a:alphaModFix amt="70000"/>
          </a:blip>
          <a:srcRect b="6040" l="-740" r="740" t="-6040"/>
          <a:stretch/>
        </p:blipFill>
        <p:spPr>
          <a:xfrm>
            <a:off x="48875" y="-93475"/>
            <a:ext cx="9095100" cy="5239100"/>
          </a:xfrm>
          <a:prstGeom prst="rect">
            <a:avLst/>
          </a:prstGeom>
          <a:noFill/>
          <a:ln>
            <a:noFill/>
          </a:ln>
        </p:spPr>
      </p:pic>
      <p:sp>
        <p:nvSpPr>
          <p:cNvPr id="175" name="Google Shape;175;g29eafd3db9d_0_1"/>
          <p:cNvSpPr txBox="1"/>
          <p:nvPr>
            <p:ph type="ctrTitle"/>
          </p:nvPr>
        </p:nvSpPr>
        <p:spPr>
          <a:xfrm>
            <a:off x="1128350" y="447550"/>
            <a:ext cx="7158600" cy="564900"/>
          </a:xfrm>
          <a:prstGeom prst="rect">
            <a:avLst/>
          </a:prstGeom>
          <a:noFill/>
          <a:ln>
            <a:noFill/>
          </a:ln>
        </p:spPr>
        <p:txBody>
          <a:bodyPr anchorCtr="0" anchor="b" bIns="91425" lIns="91425" spcFirstLastPara="1" rIns="91425" wrap="square" tIns="91425">
            <a:normAutofit fontScale="90000"/>
          </a:bodyPr>
          <a:lstStyle/>
          <a:p>
            <a:pPr indent="0" lvl="0" marL="0" marR="139700" rtl="0" algn="ctr">
              <a:lnSpc>
                <a:spcPct val="120000"/>
              </a:lnSpc>
              <a:spcBef>
                <a:spcPts val="0"/>
              </a:spcBef>
              <a:spcAft>
                <a:spcPts val="0"/>
              </a:spcAft>
              <a:buSzPct val="111111"/>
              <a:buNone/>
            </a:pPr>
            <a:r>
              <a:rPr lang="es-ES">
                <a:solidFill>
                  <a:srgbClr val="F28900"/>
                </a:solidFill>
              </a:rPr>
              <a:t>Oficina de Web Fruit</a:t>
            </a:r>
            <a:endParaRPr>
              <a:solidFill>
                <a:srgbClr val="F28900"/>
              </a:solidFill>
            </a:endParaRPr>
          </a:p>
        </p:txBody>
      </p:sp>
      <p:pic>
        <p:nvPicPr>
          <p:cNvPr id="176" name="Google Shape;176;g29eafd3db9d_0_1" title="Video de Juegos.mp4">
            <a:hlinkClick r:id="rId4"/>
          </p:cNvPr>
          <p:cNvPicPr preferRelativeResize="0"/>
          <p:nvPr/>
        </p:nvPicPr>
        <p:blipFill>
          <a:blip r:embed="rId5">
            <a:alphaModFix/>
          </a:blip>
          <a:stretch>
            <a:fillRect/>
          </a:stretch>
        </p:blipFill>
        <p:spPr>
          <a:xfrm>
            <a:off x="2067875" y="1012450"/>
            <a:ext cx="5279550" cy="3959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9eafd3db9d_0_16"/>
          <p:cNvSpPr/>
          <p:nvPr/>
        </p:nvSpPr>
        <p:spPr>
          <a:xfrm>
            <a:off x="48875" y="125350"/>
            <a:ext cx="9095100" cy="502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82" name="Google Shape;182;g29eafd3db9d_0_16"/>
          <p:cNvPicPr preferRelativeResize="0"/>
          <p:nvPr/>
        </p:nvPicPr>
        <p:blipFill rotWithShape="1">
          <a:blip r:embed="rId3">
            <a:alphaModFix amt="70000"/>
          </a:blip>
          <a:srcRect b="6040" l="-740" r="740" t="-6040"/>
          <a:stretch/>
        </p:blipFill>
        <p:spPr>
          <a:xfrm>
            <a:off x="48875" y="-93475"/>
            <a:ext cx="9095100" cy="5239100"/>
          </a:xfrm>
          <a:prstGeom prst="rect">
            <a:avLst/>
          </a:prstGeom>
          <a:noFill/>
          <a:ln>
            <a:noFill/>
          </a:ln>
        </p:spPr>
      </p:pic>
      <p:sp>
        <p:nvSpPr>
          <p:cNvPr id="183" name="Google Shape;183;g29eafd3db9d_0_16"/>
          <p:cNvSpPr txBox="1"/>
          <p:nvPr>
            <p:ph type="ctrTitle"/>
          </p:nvPr>
        </p:nvSpPr>
        <p:spPr>
          <a:xfrm>
            <a:off x="1128350" y="447550"/>
            <a:ext cx="7158600" cy="564900"/>
          </a:xfrm>
          <a:prstGeom prst="rect">
            <a:avLst/>
          </a:prstGeom>
          <a:noFill/>
          <a:ln>
            <a:noFill/>
          </a:ln>
        </p:spPr>
        <p:txBody>
          <a:bodyPr anchorCtr="0" anchor="b" bIns="91425" lIns="91425" spcFirstLastPara="1" rIns="91425" wrap="square" tIns="91425">
            <a:normAutofit fontScale="90000"/>
          </a:bodyPr>
          <a:lstStyle/>
          <a:p>
            <a:pPr indent="0" lvl="0" marL="0" marR="139700" rtl="0" algn="ctr">
              <a:lnSpc>
                <a:spcPct val="120000"/>
              </a:lnSpc>
              <a:spcBef>
                <a:spcPts val="0"/>
              </a:spcBef>
              <a:spcAft>
                <a:spcPts val="0"/>
              </a:spcAft>
              <a:buSzPct val="111111"/>
              <a:buNone/>
            </a:pPr>
            <a:r>
              <a:rPr lang="es-ES">
                <a:solidFill>
                  <a:srgbClr val="F28900"/>
                </a:solidFill>
              </a:rPr>
              <a:t>Casa</a:t>
            </a:r>
            <a:endParaRPr>
              <a:solidFill>
                <a:srgbClr val="F28900"/>
              </a:solidFill>
            </a:endParaRPr>
          </a:p>
        </p:txBody>
      </p:sp>
      <p:pic>
        <p:nvPicPr>
          <p:cNvPr id="184" name="Google Shape;184;g29eafd3db9d_0_16"/>
          <p:cNvPicPr preferRelativeResize="0"/>
          <p:nvPr/>
        </p:nvPicPr>
        <p:blipFill>
          <a:blip r:embed="rId4">
            <a:alphaModFix/>
          </a:blip>
          <a:stretch>
            <a:fillRect/>
          </a:stretch>
        </p:blipFill>
        <p:spPr>
          <a:xfrm>
            <a:off x="248175" y="1522762"/>
            <a:ext cx="4169899" cy="2097976"/>
          </a:xfrm>
          <a:prstGeom prst="rect">
            <a:avLst/>
          </a:prstGeom>
          <a:noFill/>
          <a:ln>
            <a:noFill/>
          </a:ln>
        </p:spPr>
      </p:pic>
      <p:pic>
        <p:nvPicPr>
          <p:cNvPr id="185" name="Google Shape;185;g29eafd3db9d_0_16"/>
          <p:cNvPicPr preferRelativeResize="0"/>
          <p:nvPr/>
        </p:nvPicPr>
        <p:blipFill>
          <a:blip r:embed="rId5">
            <a:alphaModFix/>
          </a:blip>
          <a:stretch>
            <a:fillRect/>
          </a:stretch>
        </p:blipFill>
        <p:spPr>
          <a:xfrm>
            <a:off x="4715450" y="1454237"/>
            <a:ext cx="4260682" cy="214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a0c218c13c_3_1"/>
          <p:cNvSpPr/>
          <p:nvPr/>
        </p:nvSpPr>
        <p:spPr>
          <a:xfrm>
            <a:off x="48875" y="125350"/>
            <a:ext cx="9095100" cy="502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91" name="Google Shape;191;g2a0c218c13c_3_1"/>
          <p:cNvPicPr preferRelativeResize="0"/>
          <p:nvPr/>
        </p:nvPicPr>
        <p:blipFill rotWithShape="1">
          <a:blip r:embed="rId3">
            <a:alphaModFix amt="70000"/>
          </a:blip>
          <a:srcRect b="6040" l="-740" r="740" t="-6040"/>
          <a:stretch/>
        </p:blipFill>
        <p:spPr>
          <a:xfrm>
            <a:off x="48875" y="-93475"/>
            <a:ext cx="9095100" cy="5239100"/>
          </a:xfrm>
          <a:prstGeom prst="rect">
            <a:avLst/>
          </a:prstGeom>
          <a:noFill/>
          <a:ln>
            <a:noFill/>
          </a:ln>
        </p:spPr>
      </p:pic>
      <p:sp>
        <p:nvSpPr>
          <p:cNvPr id="192" name="Google Shape;192;g2a0c218c13c_3_1"/>
          <p:cNvSpPr txBox="1"/>
          <p:nvPr>
            <p:ph type="ctrTitle"/>
          </p:nvPr>
        </p:nvSpPr>
        <p:spPr>
          <a:xfrm>
            <a:off x="1128350" y="447550"/>
            <a:ext cx="7158600" cy="564900"/>
          </a:xfrm>
          <a:prstGeom prst="rect">
            <a:avLst/>
          </a:prstGeom>
          <a:noFill/>
          <a:ln>
            <a:noFill/>
          </a:ln>
        </p:spPr>
        <p:txBody>
          <a:bodyPr anchorCtr="0" anchor="b" bIns="91425" lIns="91425" spcFirstLastPara="1" rIns="91425" wrap="square" tIns="91425">
            <a:normAutofit fontScale="90000"/>
          </a:bodyPr>
          <a:lstStyle/>
          <a:p>
            <a:pPr indent="0" lvl="0" marL="0" marR="139700" rtl="0" algn="ctr">
              <a:lnSpc>
                <a:spcPct val="120000"/>
              </a:lnSpc>
              <a:spcBef>
                <a:spcPts val="0"/>
              </a:spcBef>
              <a:spcAft>
                <a:spcPts val="0"/>
              </a:spcAft>
              <a:buSzPct val="111111"/>
              <a:buNone/>
            </a:pPr>
            <a:r>
              <a:rPr lang="es-ES">
                <a:solidFill>
                  <a:srgbClr val="F28900"/>
                </a:solidFill>
              </a:rPr>
              <a:t>Casa</a:t>
            </a:r>
            <a:endParaRPr>
              <a:solidFill>
                <a:srgbClr val="F28900"/>
              </a:solidFill>
            </a:endParaRPr>
          </a:p>
        </p:txBody>
      </p:sp>
      <p:pic>
        <p:nvPicPr>
          <p:cNvPr id="193" name="Google Shape;193;g2a0c218c13c_3_1" title="SPRINT - VIDEO JUEGOS.mp4">
            <a:hlinkClick r:id="rId4"/>
          </p:cNvPr>
          <p:cNvPicPr preferRelativeResize="0"/>
          <p:nvPr/>
        </p:nvPicPr>
        <p:blipFill>
          <a:blip r:embed="rId5">
            <a:alphaModFix/>
          </a:blip>
          <a:stretch>
            <a:fillRect/>
          </a:stretch>
        </p:blipFill>
        <p:spPr>
          <a:xfrm>
            <a:off x="2286000" y="11851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9eafd3db9d_0_20"/>
          <p:cNvSpPr/>
          <p:nvPr/>
        </p:nvSpPr>
        <p:spPr>
          <a:xfrm>
            <a:off x="48875" y="2125"/>
            <a:ext cx="90951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99" name="Google Shape;199;g29eafd3db9d_0_20"/>
          <p:cNvPicPr preferRelativeResize="0"/>
          <p:nvPr/>
        </p:nvPicPr>
        <p:blipFill>
          <a:blip r:embed="rId3">
            <a:alphaModFix amt="70000"/>
          </a:blip>
          <a:stretch>
            <a:fillRect/>
          </a:stretch>
        </p:blipFill>
        <p:spPr>
          <a:xfrm>
            <a:off x="48875" y="40363"/>
            <a:ext cx="9095100" cy="5067000"/>
          </a:xfrm>
          <a:prstGeom prst="rect">
            <a:avLst/>
          </a:prstGeom>
          <a:noFill/>
          <a:ln>
            <a:noFill/>
          </a:ln>
        </p:spPr>
      </p:pic>
      <p:sp>
        <p:nvSpPr>
          <p:cNvPr id="200" name="Google Shape;200;g29eafd3db9d_0_20"/>
          <p:cNvSpPr txBox="1"/>
          <p:nvPr>
            <p:ph type="ctrTitle"/>
          </p:nvPr>
        </p:nvSpPr>
        <p:spPr>
          <a:xfrm>
            <a:off x="1208350" y="239000"/>
            <a:ext cx="7158600" cy="780900"/>
          </a:xfrm>
          <a:prstGeom prst="rect">
            <a:avLst/>
          </a:prstGeom>
          <a:noFill/>
          <a:ln>
            <a:noFill/>
          </a:ln>
        </p:spPr>
        <p:txBody>
          <a:bodyPr anchorCtr="0" anchor="b" bIns="91425" lIns="91425" spcFirstLastPara="1" rIns="91425" wrap="square" tIns="91425">
            <a:noAutofit/>
          </a:bodyPr>
          <a:lstStyle/>
          <a:p>
            <a:pPr indent="0" lvl="0" marL="0" marR="139700" rtl="0" algn="ctr">
              <a:lnSpc>
                <a:spcPct val="120000"/>
              </a:lnSpc>
              <a:spcBef>
                <a:spcPts val="0"/>
              </a:spcBef>
              <a:spcAft>
                <a:spcPts val="0"/>
              </a:spcAft>
              <a:buSzPts val="5400"/>
              <a:buNone/>
            </a:pPr>
            <a:r>
              <a:rPr lang="es-ES" sz="4059">
                <a:solidFill>
                  <a:srgbClr val="F28900"/>
                </a:solidFill>
              </a:rPr>
              <a:t>Zona Verde </a:t>
            </a:r>
            <a:endParaRPr sz="4059">
              <a:solidFill>
                <a:srgbClr val="F28900"/>
              </a:solidFill>
            </a:endParaRPr>
          </a:p>
        </p:txBody>
      </p:sp>
      <p:pic>
        <p:nvPicPr>
          <p:cNvPr id="201" name="Google Shape;201;g29eafd3db9d_0_20" title="Video de WhatsApp 2023-11-27 a las 20.26.57_a00a285c.mp4">
            <a:hlinkClick r:id="rId4"/>
          </p:cNvPr>
          <p:cNvPicPr preferRelativeResize="0"/>
          <p:nvPr/>
        </p:nvPicPr>
        <p:blipFill>
          <a:blip r:embed="rId5">
            <a:alphaModFix/>
          </a:blip>
          <a:stretch>
            <a:fillRect/>
          </a:stretch>
        </p:blipFill>
        <p:spPr>
          <a:xfrm>
            <a:off x="1675625" y="1303500"/>
            <a:ext cx="5841601" cy="330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15"/>
          <p:cNvPicPr preferRelativeResize="0"/>
          <p:nvPr/>
        </p:nvPicPr>
        <p:blipFill rotWithShape="1">
          <a:blip r:embed="rId3">
            <a:alphaModFix amt="76000"/>
          </a:blip>
          <a:srcRect b="10365" l="-524" r="523" t="-610"/>
          <a:stretch/>
        </p:blipFill>
        <p:spPr>
          <a:xfrm>
            <a:off x="-48125" y="-212514"/>
            <a:ext cx="9192125" cy="5211233"/>
          </a:xfrm>
          <a:prstGeom prst="rect">
            <a:avLst/>
          </a:prstGeom>
          <a:noFill/>
          <a:ln>
            <a:noFill/>
          </a:ln>
        </p:spPr>
      </p:pic>
      <p:sp>
        <p:nvSpPr>
          <p:cNvPr id="207" name="Google Shape;207;p15"/>
          <p:cNvSpPr txBox="1"/>
          <p:nvPr>
            <p:ph type="ctrTitle"/>
          </p:nvPr>
        </p:nvSpPr>
        <p:spPr>
          <a:xfrm>
            <a:off x="1562100" y="1445351"/>
            <a:ext cx="6324600" cy="1957800"/>
          </a:xfrm>
          <a:prstGeom prst="rect">
            <a:avLst/>
          </a:prstGeom>
          <a:gradFill>
            <a:gsLst>
              <a:gs pos="0">
                <a:srgbClr val="F4F6F8"/>
              </a:gs>
              <a:gs pos="74000">
                <a:srgbClr val="A4B6C0"/>
              </a:gs>
              <a:gs pos="83000">
                <a:srgbClr val="A4B6C0"/>
              </a:gs>
              <a:gs pos="100000">
                <a:srgbClr val="C1CFD5"/>
              </a:gs>
            </a:gsLst>
            <a:lin ang="5400000" scaled="0"/>
          </a:gradFill>
          <a:ln>
            <a:noFill/>
          </a:ln>
          <a:effectLst>
            <a:outerShdw blurRad="50800" rotWithShape="0" algn="l" dist="38100">
              <a:srgbClr val="000000">
                <a:alpha val="40000"/>
              </a:srgb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s-ES">
                <a:solidFill>
                  <a:srgbClr val="F28900"/>
                </a:solidFill>
              </a:rPr>
              <a:t>Desarrollo de Interfaces Web</a:t>
            </a:r>
            <a:endParaRPr>
              <a:solidFill>
                <a:srgbClr val="F289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descr="Sociedad Limitada: Pasos y requisitos | Camerfirma" id="65" name="Google Shape;65;p3"/>
          <p:cNvPicPr preferRelativeResize="0"/>
          <p:nvPr/>
        </p:nvPicPr>
        <p:blipFill rotWithShape="1">
          <a:blip r:embed="rId3">
            <a:alphaModFix amt="74000"/>
          </a:blip>
          <a:srcRect b="0" l="0" r="0" t="0"/>
          <a:stretch/>
        </p:blipFill>
        <p:spPr>
          <a:xfrm>
            <a:off x="0" y="0"/>
            <a:ext cx="9144000" cy="5143500"/>
          </a:xfrm>
          <a:prstGeom prst="rect">
            <a:avLst/>
          </a:prstGeom>
          <a:noFill/>
          <a:ln>
            <a:noFill/>
          </a:ln>
        </p:spPr>
      </p:pic>
      <p:sp>
        <p:nvSpPr>
          <p:cNvPr id="66" name="Google Shape;66;p3"/>
          <p:cNvSpPr txBox="1"/>
          <p:nvPr>
            <p:ph type="ctrTitle"/>
          </p:nvPr>
        </p:nvSpPr>
        <p:spPr>
          <a:xfrm>
            <a:off x="387872" y="1260763"/>
            <a:ext cx="8520600" cy="1957800"/>
          </a:xfrm>
          <a:prstGeom prst="rect">
            <a:avLst/>
          </a:prstGeom>
          <a:noFill/>
          <a:ln>
            <a:noFill/>
          </a:ln>
          <a:effectLst>
            <a:outerShdw blurRad="50800" rotWithShape="0" algn="t" dir="5400000" dist="38100">
              <a:srgbClr val="000000">
                <a:alpha val="40000"/>
              </a:srgb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s-ES">
                <a:solidFill>
                  <a:srgbClr val="FF9100"/>
                </a:solidFill>
              </a:rPr>
              <a:t>Empresa e Iniciativa Emprendedora</a:t>
            </a:r>
            <a:endParaRPr>
              <a:solidFill>
                <a:srgbClr val="FF91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6"/>
          <p:cNvSpPr/>
          <p:nvPr/>
        </p:nvSpPr>
        <p:spPr>
          <a:xfrm>
            <a:off x="0" y="0"/>
            <a:ext cx="9144000" cy="3849300"/>
          </a:xfrm>
          <a:prstGeom prst="rect">
            <a:avLst/>
          </a:prstGeom>
          <a:gradFill>
            <a:gsLst>
              <a:gs pos="0">
                <a:srgbClr val="405B68"/>
              </a:gs>
              <a:gs pos="100000">
                <a:srgbClr val="B7C2CC"/>
              </a:gs>
            </a:gsLst>
            <a:lin ang="16200000" scaled="0"/>
          </a:gradFill>
          <a:ln cap="flat" cmpd="sng" w="9525">
            <a:solidFill>
              <a:srgbClr val="42576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nimando el diseño Web con elementos en movimiento - Blog Netcommerce" id="213" name="Google Shape;213;p16"/>
          <p:cNvPicPr preferRelativeResize="0"/>
          <p:nvPr/>
        </p:nvPicPr>
        <p:blipFill rotWithShape="1">
          <a:blip r:embed="rId3">
            <a:alphaModFix/>
          </a:blip>
          <a:srcRect b="22892" l="0" r="0" t="0"/>
          <a:stretch/>
        </p:blipFill>
        <p:spPr>
          <a:xfrm>
            <a:off x="0" y="3849150"/>
            <a:ext cx="9144000" cy="1666725"/>
          </a:xfrm>
          <a:prstGeom prst="rect">
            <a:avLst/>
          </a:prstGeom>
          <a:noFill/>
          <a:ln>
            <a:noFill/>
          </a:ln>
        </p:spPr>
      </p:pic>
      <p:sp>
        <p:nvSpPr>
          <p:cNvPr id="214" name="Google Shape;214;p16"/>
          <p:cNvSpPr txBox="1"/>
          <p:nvPr>
            <p:ph type="title"/>
          </p:nvPr>
        </p:nvSpPr>
        <p:spPr>
          <a:xfrm>
            <a:off x="2335600" y="91950"/>
            <a:ext cx="4697400" cy="6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ES" sz="2400">
                <a:solidFill>
                  <a:srgbClr val="7030A0"/>
                </a:solidFill>
              </a:rPr>
              <a:t>Tendencias Web </a:t>
            </a:r>
            <a:endParaRPr sz="2400">
              <a:solidFill>
                <a:srgbClr val="7030A0"/>
              </a:solidFill>
            </a:endParaRPr>
          </a:p>
        </p:txBody>
      </p:sp>
      <p:sp>
        <p:nvSpPr>
          <p:cNvPr id="215" name="Google Shape;215;p16"/>
          <p:cNvSpPr txBox="1"/>
          <p:nvPr>
            <p:ph idx="1" type="body"/>
          </p:nvPr>
        </p:nvSpPr>
        <p:spPr>
          <a:xfrm>
            <a:off x="205950" y="1066825"/>
            <a:ext cx="8732100" cy="4303500"/>
          </a:xfrm>
          <a:prstGeom prst="rect">
            <a:avLst/>
          </a:prstGeom>
          <a:noFill/>
          <a:ln>
            <a:noFill/>
          </a:ln>
        </p:spPr>
        <p:txBody>
          <a:bodyPr anchorCtr="0" anchor="t" bIns="91425" lIns="91425" spcFirstLastPara="1" rIns="91425" wrap="square" tIns="91425">
            <a:normAutofit fontScale="40000" lnSpcReduction="20000"/>
          </a:bodyPr>
          <a:lstStyle/>
          <a:p>
            <a:pPr indent="0" lvl="0" marL="0" rtl="0" algn="l">
              <a:spcBef>
                <a:spcPts val="1200"/>
              </a:spcBef>
              <a:spcAft>
                <a:spcPts val="0"/>
              </a:spcAft>
              <a:buNone/>
            </a:pPr>
            <a:r>
              <a:rPr b="1" lang="es-ES" sz="5498">
                <a:solidFill>
                  <a:srgbClr val="000000"/>
                </a:solidFill>
                <a:latin typeface="Arial"/>
                <a:ea typeface="Arial"/>
                <a:cs typeface="Arial"/>
                <a:sym typeface="Arial"/>
              </a:rPr>
              <a:t>1)Diseño minimalista y limpio</a:t>
            </a:r>
            <a:endParaRPr b="1" sz="5498">
              <a:solidFill>
                <a:srgbClr val="000000"/>
              </a:solidFill>
              <a:latin typeface="Arial"/>
              <a:ea typeface="Arial"/>
              <a:cs typeface="Arial"/>
              <a:sym typeface="Arial"/>
            </a:endParaRPr>
          </a:p>
          <a:p>
            <a:pPr indent="0" lvl="0" marL="0" rtl="0" algn="l">
              <a:spcBef>
                <a:spcPts val="1200"/>
              </a:spcBef>
              <a:spcAft>
                <a:spcPts val="0"/>
              </a:spcAft>
              <a:buNone/>
            </a:pPr>
            <a:r>
              <a:rPr b="1" lang="es-ES" sz="5498">
                <a:solidFill>
                  <a:srgbClr val="1D2125"/>
                </a:solidFill>
                <a:latin typeface="Arial"/>
                <a:ea typeface="Arial"/>
                <a:cs typeface="Arial"/>
                <a:sym typeface="Arial"/>
              </a:rPr>
              <a:t>2)Diseño responsivo y móvil</a:t>
            </a:r>
            <a:endParaRPr b="1" sz="5498">
              <a:solidFill>
                <a:srgbClr val="1D2125"/>
              </a:solidFill>
              <a:latin typeface="Arial"/>
              <a:ea typeface="Arial"/>
              <a:cs typeface="Arial"/>
              <a:sym typeface="Arial"/>
            </a:endParaRPr>
          </a:p>
          <a:p>
            <a:pPr indent="0" lvl="0" marL="0" rtl="0" algn="l">
              <a:spcBef>
                <a:spcPts val="0"/>
              </a:spcBef>
              <a:spcAft>
                <a:spcPts val="0"/>
              </a:spcAft>
              <a:buNone/>
            </a:pPr>
            <a:r>
              <a:t/>
            </a:r>
            <a:endParaRPr b="1" sz="5498">
              <a:solidFill>
                <a:srgbClr val="1D2125"/>
              </a:solidFill>
              <a:latin typeface="Arial"/>
              <a:ea typeface="Arial"/>
              <a:cs typeface="Arial"/>
              <a:sym typeface="Arial"/>
            </a:endParaRPr>
          </a:p>
          <a:p>
            <a:pPr indent="0" lvl="0" marL="0" rtl="0" algn="l">
              <a:spcBef>
                <a:spcPts val="0"/>
              </a:spcBef>
              <a:spcAft>
                <a:spcPts val="0"/>
              </a:spcAft>
              <a:buNone/>
            </a:pPr>
            <a:r>
              <a:rPr b="1" lang="es-ES" sz="5498">
                <a:solidFill>
                  <a:srgbClr val="1D2125"/>
                </a:solidFill>
                <a:latin typeface="Arial"/>
                <a:ea typeface="Arial"/>
                <a:cs typeface="Arial"/>
                <a:sym typeface="Arial"/>
              </a:rPr>
              <a:t>3)Colores atrevidos y paletas de colores vibrantes</a:t>
            </a:r>
            <a:endParaRPr b="1" sz="5498">
              <a:solidFill>
                <a:srgbClr val="1D2125"/>
              </a:solidFill>
              <a:latin typeface="Arial"/>
              <a:ea typeface="Arial"/>
              <a:cs typeface="Arial"/>
              <a:sym typeface="Arial"/>
            </a:endParaRPr>
          </a:p>
          <a:p>
            <a:pPr indent="0" lvl="0" marL="0" rtl="0" algn="l">
              <a:spcBef>
                <a:spcPts val="0"/>
              </a:spcBef>
              <a:spcAft>
                <a:spcPts val="0"/>
              </a:spcAft>
              <a:buNone/>
            </a:pPr>
            <a:r>
              <a:t/>
            </a:r>
            <a:endParaRPr b="1" sz="5498">
              <a:solidFill>
                <a:srgbClr val="1D2125"/>
              </a:solidFill>
              <a:latin typeface="Arial"/>
              <a:ea typeface="Arial"/>
              <a:cs typeface="Arial"/>
              <a:sym typeface="Arial"/>
            </a:endParaRPr>
          </a:p>
          <a:p>
            <a:pPr indent="0" lvl="0" marL="0" rtl="0" algn="l">
              <a:spcBef>
                <a:spcPts val="0"/>
              </a:spcBef>
              <a:spcAft>
                <a:spcPts val="0"/>
              </a:spcAft>
              <a:buNone/>
            </a:pPr>
            <a:r>
              <a:rPr b="1" lang="es-ES" sz="5498">
                <a:solidFill>
                  <a:srgbClr val="1D2125"/>
                </a:solidFill>
                <a:latin typeface="Arial"/>
                <a:ea typeface="Arial"/>
                <a:cs typeface="Arial"/>
                <a:sym typeface="Arial"/>
              </a:rPr>
              <a:t>4)</a:t>
            </a:r>
            <a:r>
              <a:rPr b="1" lang="es-ES" sz="5498">
                <a:solidFill>
                  <a:srgbClr val="000000"/>
                </a:solidFill>
                <a:latin typeface="Arial"/>
                <a:ea typeface="Arial"/>
                <a:cs typeface="Arial"/>
                <a:sym typeface="Arial"/>
              </a:rPr>
              <a:t>Ilustraciones personalizadas</a:t>
            </a:r>
            <a:endParaRPr b="1" sz="5498">
              <a:solidFill>
                <a:srgbClr val="1D2125"/>
              </a:solidFill>
              <a:latin typeface="Arial"/>
              <a:ea typeface="Arial"/>
              <a:cs typeface="Arial"/>
              <a:sym typeface="Arial"/>
            </a:endParaRPr>
          </a:p>
          <a:p>
            <a:pPr indent="0" lvl="0" marL="0" rtl="0" algn="l">
              <a:spcBef>
                <a:spcPts val="0"/>
              </a:spcBef>
              <a:spcAft>
                <a:spcPts val="0"/>
              </a:spcAft>
              <a:buNone/>
            </a:pPr>
            <a:r>
              <a:t/>
            </a:r>
            <a:endParaRPr b="1" sz="5498">
              <a:solidFill>
                <a:srgbClr val="1D2125"/>
              </a:solidFill>
              <a:latin typeface="Arial"/>
              <a:ea typeface="Arial"/>
              <a:cs typeface="Arial"/>
              <a:sym typeface="Arial"/>
            </a:endParaRPr>
          </a:p>
          <a:p>
            <a:pPr indent="0" lvl="0" marL="0" rtl="0" algn="l">
              <a:spcBef>
                <a:spcPts val="0"/>
              </a:spcBef>
              <a:spcAft>
                <a:spcPts val="0"/>
              </a:spcAft>
              <a:buNone/>
            </a:pPr>
            <a:r>
              <a:t/>
            </a:r>
            <a:endParaRPr b="1" sz="5498">
              <a:solidFill>
                <a:srgbClr val="000000"/>
              </a:solidFill>
              <a:latin typeface="Arial"/>
              <a:ea typeface="Arial"/>
              <a:cs typeface="Arial"/>
              <a:sym typeface="Arial"/>
            </a:endParaRPr>
          </a:p>
          <a:p>
            <a:pPr indent="0" lvl="0" marL="450000" rtl="0" algn="l">
              <a:spcBef>
                <a:spcPts val="0"/>
              </a:spcBef>
              <a:spcAft>
                <a:spcPts val="0"/>
              </a:spcAft>
              <a:buNone/>
            </a:pPr>
            <a:r>
              <a:t/>
            </a:r>
            <a:endParaRPr b="1" sz="5710">
              <a:solidFill>
                <a:srgbClr val="1D2125"/>
              </a:solidFill>
              <a:latin typeface="Arial"/>
              <a:ea typeface="Arial"/>
              <a:cs typeface="Arial"/>
              <a:sym typeface="Arial"/>
            </a:endParaRPr>
          </a:p>
          <a:p>
            <a:pPr indent="0" lvl="0" marL="450000" rtl="0" algn="l">
              <a:spcBef>
                <a:spcPts val="0"/>
              </a:spcBef>
              <a:spcAft>
                <a:spcPts val="0"/>
              </a:spcAft>
              <a:buNone/>
            </a:pPr>
            <a:r>
              <a:t/>
            </a:r>
            <a:endParaRPr b="1" sz="3093">
              <a:solidFill>
                <a:srgbClr val="1D2125"/>
              </a:solidFill>
              <a:latin typeface="Arial"/>
              <a:ea typeface="Arial"/>
              <a:cs typeface="Arial"/>
              <a:sym typeface="Arial"/>
            </a:endParaRPr>
          </a:p>
          <a:p>
            <a:pPr indent="0" lvl="0" marL="0" rtl="0" algn="l">
              <a:spcBef>
                <a:spcPts val="0"/>
              </a:spcBef>
              <a:spcAft>
                <a:spcPts val="0"/>
              </a:spcAft>
              <a:buNone/>
            </a:pPr>
            <a:r>
              <a:t/>
            </a:r>
            <a:endParaRPr b="1" sz="2044">
              <a:solidFill>
                <a:srgbClr val="1D2125"/>
              </a:solidFill>
              <a:latin typeface="Arial"/>
              <a:ea typeface="Arial"/>
              <a:cs typeface="Arial"/>
              <a:sym typeface="Arial"/>
            </a:endParaRPr>
          </a:p>
          <a:p>
            <a:pPr indent="0" lvl="0" marL="457200" rtl="0" algn="l">
              <a:spcBef>
                <a:spcPts val="1200"/>
              </a:spcBef>
              <a:spcAft>
                <a:spcPts val="0"/>
              </a:spcAft>
              <a:buNone/>
            </a:pPr>
            <a:r>
              <a:t/>
            </a:r>
            <a:endParaRPr sz="1425">
              <a:solidFill>
                <a:srgbClr val="F4F6F8"/>
              </a:solidFill>
              <a:latin typeface="Arial"/>
              <a:ea typeface="Arial"/>
              <a:cs typeface="Arial"/>
              <a:sym typeface="Arial"/>
            </a:endParaRPr>
          </a:p>
          <a:p>
            <a:pPr indent="0" lvl="0" marL="0" rtl="0" algn="l">
              <a:lnSpc>
                <a:spcPct val="115000"/>
              </a:lnSpc>
              <a:spcBef>
                <a:spcPts val="1200"/>
              </a:spcBef>
              <a:spcAft>
                <a:spcPts val="1200"/>
              </a:spcAft>
              <a:buSzPct val="1000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7"/>
          <p:cNvSpPr/>
          <p:nvPr/>
        </p:nvSpPr>
        <p:spPr>
          <a:xfrm>
            <a:off x="4310200" y="36550"/>
            <a:ext cx="4833900" cy="51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1" name="Google Shape;221;p17"/>
          <p:cNvSpPr txBox="1"/>
          <p:nvPr>
            <p:ph type="title"/>
          </p:nvPr>
        </p:nvSpPr>
        <p:spPr>
          <a:xfrm>
            <a:off x="-114600" y="218225"/>
            <a:ext cx="4686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ES">
                <a:solidFill>
                  <a:srgbClr val="F28900"/>
                </a:solidFill>
              </a:rPr>
              <a:t>Análisis de la Competencia</a:t>
            </a:r>
            <a:endParaRPr>
              <a:solidFill>
                <a:srgbClr val="F28900"/>
              </a:solidFill>
            </a:endParaRPr>
          </a:p>
        </p:txBody>
      </p:sp>
      <p:sp>
        <p:nvSpPr>
          <p:cNvPr id="222" name="Google Shape;222;p17"/>
          <p:cNvSpPr txBox="1"/>
          <p:nvPr>
            <p:ph idx="1" type="body"/>
          </p:nvPr>
        </p:nvSpPr>
        <p:spPr>
          <a:xfrm>
            <a:off x="311700" y="1212125"/>
            <a:ext cx="3771600" cy="39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400">
                <a:solidFill>
                  <a:srgbClr val="FF0000"/>
                </a:solidFill>
                <a:latin typeface="Arial"/>
                <a:ea typeface="Arial"/>
                <a:cs typeface="Arial"/>
                <a:sym typeface="Arial"/>
              </a:rPr>
              <a:t>Análisis de elementos de diseño las webs de la competencia</a:t>
            </a:r>
            <a:endParaRPr sz="1400">
              <a:solidFill>
                <a:srgbClr val="1D2125"/>
              </a:solidFill>
              <a:latin typeface="Arial"/>
              <a:ea typeface="Arial"/>
              <a:cs typeface="Arial"/>
              <a:sym typeface="Arial"/>
            </a:endParaRPr>
          </a:p>
          <a:p>
            <a:pPr indent="0" lvl="0" marL="457200" rtl="0" algn="l">
              <a:lnSpc>
                <a:spcPct val="95000"/>
              </a:lnSpc>
              <a:spcBef>
                <a:spcPts val="0"/>
              </a:spcBef>
              <a:spcAft>
                <a:spcPts val="0"/>
              </a:spcAft>
              <a:buNone/>
            </a:pPr>
            <a:r>
              <a:t/>
            </a:r>
            <a:endParaRPr sz="1200">
              <a:solidFill>
                <a:srgbClr val="000000"/>
              </a:solidFill>
              <a:latin typeface="Arial"/>
              <a:ea typeface="Arial"/>
              <a:cs typeface="Arial"/>
              <a:sym typeface="Arial"/>
            </a:endParaRPr>
          </a:p>
          <a:p>
            <a:pPr indent="-311150" lvl="0" marL="457200" rtl="0" algn="l">
              <a:lnSpc>
                <a:spcPct val="95000"/>
              </a:lnSpc>
              <a:spcBef>
                <a:spcPts val="0"/>
              </a:spcBef>
              <a:spcAft>
                <a:spcPts val="0"/>
              </a:spcAft>
              <a:buClr>
                <a:srgbClr val="000000"/>
              </a:buClr>
              <a:buSzPts val="1300"/>
              <a:buFont typeface="Arial"/>
              <a:buChar char="●"/>
            </a:pPr>
            <a:r>
              <a:rPr lang="es-ES" sz="1300">
                <a:solidFill>
                  <a:srgbClr val="000000"/>
                </a:solidFill>
                <a:latin typeface="Arial"/>
                <a:ea typeface="Arial"/>
                <a:cs typeface="Arial"/>
                <a:sym typeface="Arial"/>
              </a:rPr>
              <a:t>REPRESENTACIÓN</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s-ES" sz="1300">
                <a:solidFill>
                  <a:srgbClr val="000000"/>
                </a:solidFill>
                <a:latin typeface="Arial"/>
                <a:ea typeface="Arial"/>
                <a:cs typeface="Arial"/>
                <a:sym typeface="Arial"/>
              </a:rPr>
              <a:t>FORMA</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s-ES" sz="1300">
                <a:solidFill>
                  <a:srgbClr val="000000"/>
                </a:solidFill>
                <a:latin typeface="Arial"/>
                <a:ea typeface="Arial"/>
                <a:cs typeface="Arial"/>
                <a:sym typeface="Arial"/>
              </a:rPr>
              <a:t>COLOR </a:t>
            </a:r>
            <a:endParaRPr sz="1300">
              <a:solidFill>
                <a:srgbClr val="000000"/>
              </a:solidFill>
              <a:latin typeface="Arial"/>
              <a:ea typeface="Arial"/>
              <a:cs typeface="Arial"/>
              <a:sym typeface="Arial"/>
            </a:endParaRPr>
          </a:p>
          <a:p>
            <a:pPr indent="0" lvl="0" marL="0" rtl="0" algn="l">
              <a:spcBef>
                <a:spcPts val="0"/>
              </a:spcBef>
              <a:spcAft>
                <a:spcPts val="0"/>
              </a:spcAft>
              <a:buNone/>
            </a:pPr>
            <a:r>
              <a:t/>
            </a:r>
            <a:endParaRPr sz="1300">
              <a:solidFill>
                <a:srgbClr val="1D2125"/>
              </a:solidFill>
              <a:latin typeface="Arial"/>
              <a:ea typeface="Arial"/>
              <a:cs typeface="Arial"/>
              <a:sym typeface="Arial"/>
            </a:endParaRPr>
          </a:p>
          <a:p>
            <a:pPr indent="0" lvl="0" marL="0" rtl="0" algn="l">
              <a:spcBef>
                <a:spcPts val="0"/>
              </a:spcBef>
              <a:spcAft>
                <a:spcPts val="0"/>
              </a:spcAft>
              <a:buNone/>
            </a:pPr>
            <a:r>
              <a:rPr lang="es-ES" sz="1300">
                <a:solidFill>
                  <a:srgbClr val="1D2125"/>
                </a:solidFill>
                <a:latin typeface="Arial"/>
                <a:ea typeface="Arial"/>
                <a:cs typeface="Arial"/>
                <a:sym typeface="Arial"/>
              </a:rPr>
              <a:t>También hemos estudiado la posición, la gravedad y el espacio en las páginas webs antes mencionadas.</a:t>
            </a:r>
            <a:endParaRPr sz="1300">
              <a:solidFill>
                <a:srgbClr val="1D2125"/>
              </a:solidFill>
              <a:latin typeface="Arial"/>
              <a:ea typeface="Arial"/>
              <a:cs typeface="Arial"/>
              <a:sym typeface="Arial"/>
            </a:endParaRPr>
          </a:p>
          <a:p>
            <a:pPr indent="0" lvl="0" marL="0" rtl="0" algn="l">
              <a:spcBef>
                <a:spcPts val="0"/>
              </a:spcBef>
              <a:spcAft>
                <a:spcPts val="0"/>
              </a:spcAft>
              <a:buNone/>
            </a:pPr>
            <a:r>
              <a:t/>
            </a:r>
            <a:endParaRPr sz="1300">
              <a:solidFill>
                <a:srgbClr val="1D2125"/>
              </a:solidFill>
              <a:latin typeface="Arial"/>
              <a:ea typeface="Arial"/>
              <a:cs typeface="Arial"/>
              <a:sym typeface="Arial"/>
            </a:endParaRPr>
          </a:p>
          <a:p>
            <a:pPr indent="-311150" lvl="0" marL="457200" rtl="0" algn="l">
              <a:spcBef>
                <a:spcPts val="0"/>
              </a:spcBef>
              <a:spcAft>
                <a:spcPts val="0"/>
              </a:spcAft>
              <a:buClr>
                <a:srgbClr val="1D2125"/>
              </a:buClr>
              <a:buSzPts val="1300"/>
              <a:buFont typeface="Arial"/>
              <a:buChar char="●"/>
            </a:pPr>
            <a:r>
              <a:rPr lang="es-ES" sz="1300">
                <a:solidFill>
                  <a:srgbClr val="1D2125"/>
                </a:solidFill>
                <a:latin typeface="Arial"/>
                <a:ea typeface="Arial"/>
                <a:cs typeface="Arial"/>
                <a:sym typeface="Arial"/>
              </a:rPr>
              <a:t>La posición: dos de las páginas web tienen logos con un un vinilo puesto de forma recta, mirando al frente.</a:t>
            </a:r>
            <a:endParaRPr sz="1300">
              <a:solidFill>
                <a:srgbClr val="1D2125"/>
              </a:solidFill>
              <a:latin typeface="Arial"/>
              <a:ea typeface="Arial"/>
              <a:cs typeface="Arial"/>
              <a:sym typeface="Arial"/>
            </a:endParaRPr>
          </a:p>
          <a:p>
            <a:pPr indent="0" lvl="0" marL="0" rtl="0" algn="l">
              <a:spcBef>
                <a:spcPts val="0"/>
              </a:spcBef>
              <a:spcAft>
                <a:spcPts val="0"/>
              </a:spcAft>
              <a:buNone/>
            </a:pPr>
            <a:r>
              <a:t/>
            </a:r>
            <a:endParaRPr b="1" sz="1300">
              <a:solidFill>
                <a:srgbClr val="000000"/>
              </a:solidFill>
              <a:latin typeface="Arial"/>
              <a:ea typeface="Arial"/>
              <a:cs typeface="Arial"/>
              <a:sym typeface="Arial"/>
            </a:endParaRPr>
          </a:p>
        </p:txBody>
      </p:sp>
      <p:pic>
        <p:nvPicPr>
          <p:cNvPr id="223" name="Google Shape;223;p17"/>
          <p:cNvPicPr preferRelativeResize="0"/>
          <p:nvPr/>
        </p:nvPicPr>
        <p:blipFill>
          <a:blip r:embed="rId3">
            <a:alphaModFix/>
          </a:blip>
          <a:stretch>
            <a:fillRect/>
          </a:stretch>
        </p:blipFill>
        <p:spPr>
          <a:xfrm>
            <a:off x="5125126" y="1029050"/>
            <a:ext cx="3204050" cy="1019800"/>
          </a:xfrm>
          <a:prstGeom prst="rect">
            <a:avLst/>
          </a:prstGeom>
          <a:noFill/>
          <a:ln>
            <a:noFill/>
          </a:ln>
        </p:spPr>
      </p:pic>
      <p:pic>
        <p:nvPicPr>
          <p:cNvPr id="224" name="Google Shape;224;p17"/>
          <p:cNvPicPr preferRelativeResize="0"/>
          <p:nvPr/>
        </p:nvPicPr>
        <p:blipFill>
          <a:blip r:embed="rId4">
            <a:alphaModFix/>
          </a:blip>
          <a:stretch>
            <a:fillRect/>
          </a:stretch>
        </p:blipFill>
        <p:spPr>
          <a:xfrm>
            <a:off x="5111750" y="2726325"/>
            <a:ext cx="3711475" cy="1280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9f841313d5_1_66"/>
          <p:cNvSpPr/>
          <p:nvPr/>
        </p:nvSpPr>
        <p:spPr>
          <a:xfrm>
            <a:off x="4117425" y="36600"/>
            <a:ext cx="5078400" cy="51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30" name="Google Shape;230;g29f841313d5_1_66"/>
          <p:cNvSpPr txBox="1"/>
          <p:nvPr>
            <p:ph type="title"/>
          </p:nvPr>
        </p:nvSpPr>
        <p:spPr>
          <a:xfrm>
            <a:off x="198275" y="240900"/>
            <a:ext cx="37230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ES">
                <a:solidFill>
                  <a:srgbClr val="F28900"/>
                </a:solidFill>
              </a:rPr>
              <a:t>Análisis de la Competencia </a:t>
            </a:r>
            <a:endParaRPr>
              <a:solidFill>
                <a:srgbClr val="F28900"/>
              </a:solidFill>
            </a:endParaRPr>
          </a:p>
        </p:txBody>
      </p:sp>
      <p:sp>
        <p:nvSpPr>
          <p:cNvPr id="231" name="Google Shape;231;g29f841313d5_1_66"/>
          <p:cNvSpPr txBox="1"/>
          <p:nvPr>
            <p:ph idx="1" type="body"/>
          </p:nvPr>
        </p:nvSpPr>
        <p:spPr>
          <a:xfrm>
            <a:off x="73575" y="1401625"/>
            <a:ext cx="3771600" cy="3957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1D2125"/>
              </a:buClr>
              <a:buSzPts val="1300"/>
              <a:buFont typeface="Arial"/>
              <a:buChar char="●"/>
            </a:pPr>
            <a:r>
              <a:rPr lang="es-ES" sz="1300">
                <a:solidFill>
                  <a:srgbClr val="1D2125"/>
                </a:solidFill>
                <a:latin typeface="Arial"/>
                <a:ea typeface="Arial"/>
                <a:cs typeface="Arial"/>
                <a:sym typeface="Arial"/>
              </a:rPr>
              <a:t>La gravedad: este último elemento que hemos mencionado es afectado por la gravedad, que le provoca inestabilidad.</a:t>
            </a:r>
            <a:endParaRPr sz="1300">
              <a:solidFill>
                <a:srgbClr val="1D2125"/>
              </a:solidFill>
              <a:latin typeface="Arial"/>
              <a:ea typeface="Arial"/>
              <a:cs typeface="Arial"/>
              <a:sym typeface="Arial"/>
            </a:endParaRPr>
          </a:p>
          <a:p>
            <a:pPr indent="0" lvl="0" marL="457200" rtl="0" algn="l">
              <a:spcBef>
                <a:spcPts val="0"/>
              </a:spcBef>
              <a:spcAft>
                <a:spcPts val="0"/>
              </a:spcAft>
              <a:buNone/>
            </a:pPr>
            <a:r>
              <a:t/>
            </a:r>
            <a:endParaRPr sz="1300">
              <a:solidFill>
                <a:srgbClr val="1D2125"/>
              </a:solidFill>
              <a:latin typeface="Arial"/>
              <a:ea typeface="Arial"/>
              <a:cs typeface="Arial"/>
              <a:sym typeface="Arial"/>
            </a:endParaRPr>
          </a:p>
          <a:p>
            <a:pPr indent="-311150" lvl="0" marL="457200" rtl="0" algn="l">
              <a:spcBef>
                <a:spcPts val="0"/>
              </a:spcBef>
              <a:spcAft>
                <a:spcPts val="0"/>
              </a:spcAft>
              <a:buClr>
                <a:srgbClr val="1D2125"/>
              </a:buClr>
              <a:buSzPts val="1300"/>
              <a:buFont typeface="Arial"/>
              <a:buChar char="●"/>
            </a:pPr>
            <a:r>
              <a:rPr lang="es-ES" sz="1300">
                <a:solidFill>
                  <a:srgbClr val="1D2125"/>
                </a:solidFill>
                <a:latin typeface="Arial"/>
                <a:ea typeface="Arial"/>
                <a:cs typeface="Arial"/>
                <a:sym typeface="Arial"/>
              </a:rPr>
              <a:t>El espacio: el header de la página de “Discos Deluxe” da la sensación de superponerse al resto de la página. Lo mismo le pasa al de la página de Fnac.</a:t>
            </a:r>
            <a:endParaRPr sz="1300">
              <a:solidFill>
                <a:srgbClr val="1D2125"/>
              </a:solidFill>
              <a:latin typeface="Arial"/>
              <a:ea typeface="Arial"/>
              <a:cs typeface="Arial"/>
              <a:sym typeface="Arial"/>
            </a:endParaRPr>
          </a:p>
          <a:p>
            <a:pPr indent="0" lvl="0" marL="0" rtl="0" algn="l">
              <a:spcBef>
                <a:spcPts val="0"/>
              </a:spcBef>
              <a:spcAft>
                <a:spcPts val="0"/>
              </a:spcAft>
              <a:buNone/>
            </a:pPr>
            <a:r>
              <a:t/>
            </a:r>
            <a:endParaRPr sz="1300">
              <a:solidFill>
                <a:srgbClr val="1D2125"/>
              </a:solidFill>
              <a:latin typeface="Arial"/>
              <a:ea typeface="Arial"/>
              <a:cs typeface="Arial"/>
              <a:sym typeface="Arial"/>
            </a:endParaRPr>
          </a:p>
          <a:p>
            <a:pPr indent="-323850" lvl="0" marL="457200" rtl="0" algn="l">
              <a:spcBef>
                <a:spcPts val="0"/>
              </a:spcBef>
              <a:spcAft>
                <a:spcPts val="0"/>
              </a:spcAft>
              <a:buClr>
                <a:srgbClr val="1D2125"/>
              </a:buClr>
              <a:buSzPts val="1500"/>
              <a:buFont typeface="Arial"/>
              <a:buChar char="●"/>
            </a:pPr>
            <a:r>
              <a:rPr lang="es-ES" sz="1300">
                <a:solidFill>
                  <a:srgbClr val="1D2125"/>
                </a:solidFill>
                <a:latin typeface="Arial"/>
                <a:ea typeface="Arial"/>
                <a:cs typeface="Arial"/>
                <a:sym typeface="Arial"/>
              </a:rPr>
              <a:t>Algunos elementos de la página de “La Casa del Disco” se hacen más grandes cuando se pasa el ratón por encima de ellos (es decir, un hover).</a:t>
            </a:r>
            <a:endParaRPr sz="1300">
              <a:solidFill>
                <a:srgbClr val="1D2125"/>
              </a:solidFill>
              <a:latin typeface="Arial"/>
              <a:ea typeface="Arial"/>
              <a:cs typeface="Arial"/>
              <a:sym typeface="Arial"/>
            </a:endParaRPr>
          </a:p>
          <a:p>
            <a:pPr indent="0" lvl="0" marL="0" rtl="0" algn="l">
              <a:spcBef>
                <a:spcPts val="0"/>
              </a:spcBef>
              <a:spcAft>
                <a:spcPts val="0"/>
              </a:spcAft>
              <a:buNone/>
            </a:pPr>
            <a:r>
              <a:t/>
            </a:r>
            <a:endParaRPr b="1" sz="1400">
              <a:solidFill>
                <a:srgbClr val="FF0000"/>
              </a:solidFill>
              <a:latin typeface="Arial"/>
              <a:ea typeface="Arial"/>
              <a:cs typeface="Arial"/>
              <a:sym typeface="Arial"/>
            </a:endParaRPr>
          </a:p>
        </p:txBody>
      </p:sp>
      <p:pic>
        <p:nvPicPr>
          <p:cNvPr id="232" name="Google Shape;232;g29f841313d5_1_66"/>
          <p:cNvPicPr preferRelativeResize="0"/>
          <p:nvPr/>
        </p:nvPicPr>
        <p:blipFill>
          <a:blip r:embed="rId3">
            <a:alphaModFix/>
          </a:blip>
          <a:stretch>
            <a:fillRect/>
          </a:stretch>
        </p:blipFill>
        <p:spPr>
          <a:xfrm>
            <a:off x="6106199" y="183788"/>
            <a:ext cx="892100" cy="947875"/>
          </a:xfrm>
          <a:prstGeom prst="rect">
            <a:avLst/>
          </a:prstGeom>
          <a:noFill/>
          <a:ln>
            <a:noFill/>
          </a:ln>
        </p:spPr>
      </p:pic>
      <p:pic>
        <p:nvPicPr>
          <p:cNvPr id="233" name="Google Shape;233;g29f841313d5_1_66"/>
          <p:cNvPicPr preferRelativeResize="0"/>
          <p:nvPr/>
        </p:nvPicPr>
        <p:blipFill>
          <a:blip r:embed="rId4">
            <a:alphaModFix/>
          </a:blip>
          <a:stretch>
            <a:fillRect/>
          </a:stretch>
        </p:blipFill>
        <p:spPr>
          <a:xfrm>
            <a:off x="4756624" y="1401624"/>
            <a:ext cx="3907200" cy="1501725"/>
          </a:xfrm>
          <a:prstGeom prst="rect">
            <a:avLst/>
          </a:prstGeom>
          <a:noFill/>
          <a:ln>
            <a:noFill/>
          </a:ln>
        </p:spPr>
      </p:pic>
      <p:pic>
        <p:nvPicPr>
          <p:cNvPr id="234" name="Google Shape;234;g29f841313d5_1_66"/>
          <p:cNvPicPr preferRelativeResize="0"/>
          <p:nvPr/>
        </p:nvPicPr>
        <p:blipFill>
          <a:blip r:embed="rId5">
            <a:alphaModFix/>
          </a:blip>
          <a:stretch>
            <a:fillRect/>
          </a:stretch>
        </p:blipFill>
        <p:spPr>
          <a:xfrm>
            <a:off x="5300325" y="3173301"/>
            <a:ext cx="1096350" cy="1743373"/>
          </a:xfrm>
          <a:prstGeom prst="rect">
            <a:avLst/>
          </a:prstGeom>
          <a:noFill/>
          <a:ln>
            <a:noFill/>
          </a:ln>
        </p:spPr>
      </p:pic>
      <p:pic>
        <p:nvPicPr>
          <p:cNvPr id="235" name="Google Shape;235;g29f841313d5_1_66"/>
          <p:cNvPicPr preferRelativeResize="0"/>
          <p:nvPr/>
        </p:nvPicPr>
        <p:blipFill>
          <a:blip r:embed="rId6">
            <a:alphaModFix/>
          </a:blip>
          <a:stretch>
            <a:fillRect/>
          </a:stretch>
        </p:blipFill>
        <p:spPr>
          <a:xfrm>
            <a:off x="6863750" y="3173300"/>
            <a:ext cx="1096350" cy="1742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8"/>
          <p:cNvSpPr/>
          <p:nvPr/>
        </p:nvSpPr>
        <p:spPr>
          <a:xfrm>
            <a:off x="4117425" y="36600"/>
            <a:ext cx="5078400" cy="51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41" name="Google Shape;241;p18"/>
          <p:cNvSpPr txBox="1"/>
          <p:nvPr>
            <p:ph type="title"/>
          </p:nvPr>
        </p:nvSpPr>
        <p:spPr>
          <a:xfrm>
            <a:off x="158850" y="118975"/>
            <a:ext cx="39999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ES">
                <a:solidFill>
                  <a:srgbClr val="F28900"/>
                </a:solidFill>
              </a:rPr>
              <a:t>Prototipos de Landing Page </a:t>
            </a:r>
            <a:endParaRPr>
              <a:solidFill>
                <a:srgbClr val="F28900"/>
              </a:solidFill>
            </a:endParaRPr>
          </a:p>
        </p:txBody>
      </p:sp>
      <p:sp>
        <p:nvSpPr>
          <p:cNvPr id="242" name="Google Shape;242;p18"/>
          <p:cNvSpPr txBox="1"/>
          <p:nvPr>
            <p:ph idx="1" type="body"/>
          </p:nvPr>
        </p:nvSpPr>
        <p:spPr>
          <a:xfrm>
            <a:off x="311700" y="1481300"/>
            <a:ext cx="3694200" cy="34932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AutoNum type="arabicPeriod"/>
            </a:pPr>
            <a:r>
              <a:rPr lang="es-ES"/>
              <a:t>Bocetos y creatividad.</a:t>
            </a:r>
            <a:endParaRPr/>
          </a:p>
          <a:p>
            <a:pPr indent="0" lvl="0" marL="457200" rtl="0" algn="l">
              <a:lnSpc>
                <a:spcPct val="115000"/>
              </a:lnSpc>
              <a:spcBef>
                <a:spcPts val="1200"/>
              </a:spcBef>
              <a:spcAft>
                <a:spcPts val="0"/>
              </a:spcAft>
              <a:buNone/>
            </a:pPr>
            <a:r>
              <a:t/>
            </a:r>
            <a:endParaRPr sz="178"/>
          </a:p>
          <a:p>
            <a:pPr indent="-342900" lvl="0" marL="457200" rtl="0" algn="l">
              <a:lnSpc>
                <a:spcPct val="115000"/>
              </a:lnSpc>
              <a:spcBef>
                <a:spcPts val="1200"/>
              </a:spcBef>
              <a:spcAft>
                <a:spcPts val="0"/>
              </a:spcAft>
              <a:buSzPts val="1800"/>
              <a:buAutoNum type="arabicPeriod"/>
            </a:pPr>
            <a:r>
              <a:rPr lang="es-ES"/>
              <a:t>Detección de similitudes.</a:t>
            </a:r>
            <a:br>
              <a:rPr lang="es-ES"/>
            </a:br>
            <a:endParaRPr/>
          </a:p>
          <a:p>
            <a:pPr indent="-342900" lvl="0" marL="457200" rtl="0" algn="l">
              <a:lnSpc>
                <a:spcPct val="115000"/>
              </a:lnSpc>
              <a:spcBef>
                <a:spcPts val="0"/>
              </a:spcBef>
              <a:spcAft>
                <a:spcPts val="0"/>
              </a:spcAft>
              <a:buSzPts val="1800"/>
              <a:buAutoNum type="arabicPeriod"/>
            </a:pPr>
            <a:r>
              <a:rPr lang="es-ES"/>
              <a:t>Elección de boceto y ejecución.</a:t>
            </a:r>
            <a:br>
              <a:rPr lang="es-ES"/>
            </a:br>
            <a:endParaRPr/>
          </a:p>
          <a:p>
            <a:pPr indent="-342900" lvl="0" marL="457200" rtl="0" algn="l">
              <a:lnSpc>
                <a:spcPct val="115000"/>
              </a:lnSpc>
              <a:spcBef>
                <a:spcPts val="0"/>
              </a:spcBef>
              <a:spcAft>
                <a:spcPts val="0"/>
              </a:spcAft>
              <a:buSzPts val="1800"/>
              <a:buAutoNum type="arabicPeriod"/>
            </a:pPr>
            <a:r>
              <a:rPr lang="es-ES"/>
              <a:t>Versión escritorio</a:t>
            </a:r>
            <a:br>
              <a:rPr lang="es-ES"/>
            </a:br>
            <a:endParaRPr/>
          </a:p>
          <a:p>
            <a:pPr indent="-342900" lvl="0" marL="457200" rtl="0" algn="l">
              <a:lnSpc>
                <a:spcPct val="115000"/>
              </a:lnSpc>
              <a:spcBef>
                <a:spcPts val="0"/>
              </a:spcBef>
              <a:spcAft>
                <a:spcPts val="0"/>
              </a:spcAft>
              <a:buSzPts val="1800"/>
              <a:buAutoNum type="arabicPeriod"/>
            </a:pPr>
            <a:r>
              <a:rPr lang="es-ES"/>
              <a:t>Versión móvil.</a:t>
            </a:r>
            <a:endParaRPr/>
          </a:p>
          <a:p>
            <a:pPr indent="0" lvl="0" marL="457200" rtl="0" algn="l">
              <a:lnSpc>
                <a:spcPct val="115000"/>
              </a:lnSpc>
              <a:spcBef>
                <a:spcPts val="1200"/>
              </a:spcBef>
              <a:spcAft>
                <a:spcPts val="0"/>
              </a:spcAft>
              <a:buNone/>
            </a:pPr>
            <a:r>
              <a:t/>
            </a:r>
            <a:endParaRPr sz="294"/>
          </a:p>
          <a:p>
            <a:pPr indent="-342900" lvl="0" marL="457200" rtl="0" algn="l">
              <a:lnSpc>
                <a:spcPct val="115000"/>
              </a:lnSpc>
              <a:spcBef>
                <a:spcPts val="1200"/>
              </a:spcBef>
              <a:spcAft>
                <a:spcPts val="0"/>
              </a:spcAft>
              <a:buSzPts val="1800"/>
              <a:buAutoNum type="arabicPeriod"/>
            </a:pPr>
            <a:r>
              <a:rPr lang="es-ES"/>
              <a:t>Lucidchart</a:t>
            </a:r>
            <a:endParaRPr/>
          </a:p>
        </p:txBody>
      </p:sp>
      <p:pic>
        <p:nvPicPr>
          <p:cNvPr id="243" name="Google Shape;243;p18"/>
          <p:cNvPicPr preferRelativeResize="0"/>
          <p:nvPr/>
        </p:nvPicPr>
        <p:blipFill>
          <a:blip r:embed="rId3">
            <a:alphaModFix/>
          </a:blip>
          <a:stretch>
            <a:fillRect/>
          </a:stretch>
        </p:blipFill>
        <p:spPr>
          <a:xfrm>
            <a:off x="4429547" y="863550"/>
            <a:ext cx="4550154" cy="341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47" name="Shape 247"/>
        <p:cNvGrpSpPr/>
        <p:nvPr/>
      </p:nvGrpSpPr>
      <p:grpSpPr>
        <a:xfrm>
          <a:off x="0" y="0"/>
          <a:ext cx="0" cy="0"/>
          <a:chOff x="0" y="0"/>
          <a:chExt cx="0" cy="0"/>
        </a:xfrm>
      </p:grpSpPr>
      <p:sp>
        <p:nvSpPr>
          <p:cNvPr id="248" name="Google Shape;248;g29edbb9beae_0_7"/>
          <p:cNvSpPr txBox="1"/>
          <p:nvPr>
            <p:ph type="title"/>
          </p:nvPr>
        </p:nvSpPr>
        <p:spPr>
          <a:xfrm>
            <a:off x="844650" y="159950"/>
            <a:ext cx="76044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ES">
                <a:solidFill>
                  <a:srgbClr val="F28900"/>
                </a:solidFill>
              </a:rPr>
              <a:t>DIW - Prototipos de Landing Page (Javi)</a:t>
            </a:r>
            <a:endParaRPr>
              <a:solidFill>
                <a:srgbClr val="F28900"/>
              </a:solidFill>
            </a:endParaRPr>
          </a:p>
        </p:txBody>
      </p:sp>
      <p:pic>
        <p:nvPicPr>
          <p:cNvPr id="249" name="Google Shape;249;g29edbb9beae_0_7"/>
          <p:cNvPicPr preferRelativeResize="0"/>
          <p:nvPr/>
        </p:nvPicPr>
        <p:blipFill rotWithShape="1">
          <a:blip r:embed="rId3">
            <a:alphaModFix/>
          </a:blip>
          <a:srcRect b="18325" l="36328" r="5209" t="9555"/>
          <a:stretch/>
        </p:blipFill>
        <p:spPr>
          <a:xfrm>
            <a:off x="610225" y="1979925"/>
            <a:ext cx="2825625" cy="2622975"/>
          </a:xfrm>
          <a:prstGeom prst="rect">
            <a:avLst/>
          </a:prstGeom>
          <a:noFill/>
          <a:ln>
            <a:noFill/>
          </a:ln>
        </p:spPr>
      </p:pic>
      <p:pic>
        <p:nvPicPr>
          <p:cNvPr id="250" name="Google Shape;250;g29edbb9beae_0_7"/>
          <p:cNvPicPr preferRelativeResize="0"/>
          <p:nvPr/>
        </p:nvPicPr>
        <p:blipFill rotWithShape="1">
          <a:blip r:embed="rId4">
            <a:alphaModFix/>
          </a:blip>
          <a:srcRect b="26438" l="0" r="0" t="22083"/>
          <a:stretch/>
        </p:blipFill>
        <p:spPr>
          <a:xfrm>
            <a:off x="3050625" y="992213"/>
            <a:ext cx="2867025" cy="818850"/>
          </a:xfrm>
          <a:prstGeom prst="rect">
            <a:avLst/>
          </a:prstGeom>
          <a:noFill/>
          <a:ln>
            <a:noFill/>
          </a:ln>
        </p:spPr>
      </p:pic>
      <p:pic>
        <p:nvPicPr>
          <p:cNvPr id="251" name="Google Shape;251;g29edbb9beae_0_7"/>
          <p:cNvPicPr preferRelativeResize="0"/>
          <p:nvPr/>
        </p:nvPicPr>
        <p:blipFill>
          <a:blip r:embed="rId5">
            <a:alphaModFix/>
          </a:blip>
          <a:stretch>
            <a:fillRect/>
          </a:stretch>
        </p:blipFill>
        <p:spPr>
          <a:xfrm>
            <a:off x="4012050" y="2070625"/>
            <a:ext cx="4833300" cy="24445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55" name="Shape 255"/>
        <p:cNvGrpSpPr/>
        <p:nvPr/>
      </p:nvGrpSpPr>
      <p:grpSpPr>
        <a:xfrm>
          <a:off x="0" y="0"/>
          <a:ext cx="0" cy="0"/>
          <a:chOff x="0" y="0"/>
          <a:chExt cx="0" cy="0"/>
        </a:xfrm>
      </p:grpSpPr>
      <p:sp>
        <p:nvSpPr>
          <p:cNvPr id="256" name="Google Shape;256;g29edbb9beae_0_19"/>
          <p:cNvSpPr txBox="1"/>
          <p:nvPr>
            <p:ph type="title"/>
          </p:nvPr>
        </p:nvSpPr>
        <p:spPr>
          <a:xfrm>
            <a:off x="547650" y="1849500"/>
            <a:ext cx="2928000" cy="1444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es-ES">
                <a:solidFill>
                  <a:srgbClr val="F28900"/>
                </a:solidFill>
              </a:rPr>
              <a:t>RESULTADO </a:t>
            </a:r>
            <a:endParaRPr>
              <a:solidFill>
                <a:srgbClr val="F28900"/>
              </a:solidFill>
            </a:endParaRPr>
          </a:p>
          <a:p>
            <a:pPr indent="0" lvl="0" marL="0" rtl="0" algn="l">
              <a:lnSpc>
                <a:spcPct val="100000"/>
              </a:lnSpc>
              <a:spcBef>
                <a:spcPts val="0"/>
              </a:spcBef>
              <a:spcAft>
                <a:spcPts val="0"/>
              </a:spcAft>
              <a:buSzPts val="3333"/>
              <a:buNone/>
            </a:pPr>
            <a:r>
              <a:rPr lang="es-ES">
                <a:solidFill>
                  <a:srgbClr val="F28900"/>
                </a:solidFill>
              </a:rPr>
              <a:t>FINAL (PC)</a:t>
            </a:r>
            <a:endParaRPr>
              <a:solidFill>
                <a:srgbClr val="F28900"/>
              </a:solidFill>
            </a:endParaRPr>
          </a:p>
        </p:txBody>
      </p:sp>
      <p:pic>
        <p:nvPicPr>
          <p:cNvPr id="257" name="Google Shape;257;g29edbb9beae_0_19"/>
          <p:cNvPicPr preferRelativeResize="0"/>
          <p:nvPr/>
        </p:nvPicPr>
        <p:blipFill>
          <a:blip r:embed="rId3">
            <a:alphaModFix/>
          </a:blip>
          <a:stretch>
            <a:fillRect/>
          </a:stretch>
        </p:blipFill>
        <p:spPr>
          <a:xfrm>
            <a:off x="3896525" y="752802"/>
            <a:ext cx="4796350" cy="363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61" name="Shape 261"/>
        <p:cNvGrpSpPr/>
        <p:nvPr/>
      </p:nvGrpSpPr>
      <p:grpSpPr>
        <a:xfrm>
          <a:off x="0" y="0"/>
          <a:ext cx="0" cy="0"/>
          <a:chOff x="0" y="0"/>
          <a:chExt cx="0" cy="0"/>
        </a:xfrm>
      </p:grpSpPr>
      <p:sp>
        <p:nvSpPr>
          <p:cNvPr id="262" name="Google Shape;262;g29edbb9beae_0_38"/>
          <p:cNvSpPr/>
          <p:nvPr/>
        </p:nvSpPr>
        <p:spPr>
          <a:xfrm>
            <a:off x="2983500" y="47875"/>
            <a:ext cx="6160500" cy="509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63" name="Google Shape;263;g29edbb9beae_0_38"/>
          <p:cNvSpPr txBox="1"/>
          <p:nvPr>
            <p:ph type="title"/>
          </p:nvPr>
        </p:nvSpPr>
        <p:spPr>
          <a:xfrm>
            <a:off x="147400" y="1792825"/>
            <a:ext cx="3204900" cy="1444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ES" sz="2500">
                <a:solidFill>
                  <a:srgbClr val="F28900"/>
                </a:solidFill>
              </a:rPr>
              <a:t>RESULTADO </a:t>
            </a:r>
            <a:endParaRPr sz="2500">
              <a:solidFill>
                <a:srgbClr val="F28900"/>
              </a:solidFill>
            </a:endParaRPr>
          </a:p>
          <a:p>
            <a:pPr indent="0" lvl="0" marL="0" rtl="0" algn="l">
              <a:lnSpc>
                <a:spcPct val="100000"/>
              </a:lnSpc>
              <a:spcBef>
                <a:spcPts val="0"/>
              </a:spcBef>
              <a:spcAft>
                <a:spcPts val="0"/>
              </a:spcAft>
              <a:buSzPts val="3000"/>
              <a:buNone/>
            </a:pPr>
            <a:r>
              <a:rPr lang="es-ES" sz="2500">
                <a:solidFill>
                  <a:srgbClr val="F28900"/>
                </a:solidFill>
              </a:rPr>
              <a:t>FINAL (MÓVIL)</a:t>
            </a:r>
            <a:endParaRPr sz="2500">
              <a:solidFill>
                <a:srgbClr val="F28900"/>
              </a:solidFill>
            </a:endParaRPr>
          </a:p>
        </p:txBody>
      </p:sp>
      <p:pic>
        <p:nvPicPr>
          <p:cNvPr id="264" name="Google Shape;264;g29edbb9beae_0_38"/>
          <p:cNvPicPr preferRelativeResize="0"/>
          <p:nvPr/>
        </p:nvPicPr>
        <p:blipFill>
          <a:blip r:embed="rId3">
            <a:alphaModFix/>
          </a:blip>
          <a:stretch>
            <a:fillRect/>
          </a:stretch>
        </p:blipFill>
        <p:spPr>
          <a:xfrm>
            <a:off x="3267288" y="133813"/>
            <a:ext cx="2752725" cy="4762500"/>
          </a:xfrm>
          <a:prstGeom prst="rect">
            <a:avLst/>
          </a:prstGeom>
          <a:noFill/>
          <a:ln>
            <a:noFill/>
          </a:ln>
        </p:spPr>
      </p:pic>
      <p:pic>
        <p:nvPicPr>
          <p:cNvPr id="265" name="Google Shape;265;g29edbb9beae_0_38"/>
          <p:cNvPicPr preferRelativeResize="0"/>
          <p:nvPr/>
        </p:nvPicPr>
        <p:blipFill>
          <a:blip r:embed="rId4">
            <a:alphaModFix/>
          </a:blip>
          <a:stretch>
            <a:fillRect/>
          </a:stretch>
        </p:blipFill>
        <p:spPr>
          <a:xfrm>
            <a:off x="6168150" y="136400"/>
            <a:ext cx="2752725" cy="47573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9"/>
          <p:cNvSpPr/>
          <p:nvPr/>
        </p:nvSpPr>
        <p:spPr>
          <a:xfrm>
            <a:off x="0" y="26450"/>
            <a:ext cx="3671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71" name="Google Shape;271;p19"/>
          <p:cNvSpPr txBox="1"/>
          <p:nvPr>
            <p:ph type="title"/>
          </p:nvPr>
        </p:nvSpPr>
        <p:spPr>
          <a:xfrm>
            <a:off x="234900" y="420375"/>
            <a:ext cx="33597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ES">
                <a:solidFill>
                  <a:srgbClr val="F28900"/>
                </a:solidFill>
              </a:rPr>
              <a:t>Paleta de Colores </a:t>
            </a:r>
            <a:endParaRPr>
              <a:solidFill>
                <a:srgbClr val="F28900"/>
              </a:solidFill>
            </a:endParaRPr>
          </a:p>
        </p:txBody>
      </p:sp>
      <p:sp>
        <p:nvSpPr>
          <p:cNvPr id="272" name="Google Shape;272;p19"/>
          <p:cNvSpPr txBox="1"/>
          <p:nvPr>
            <p:ph idx="1" type="body"/>
          </p:nvPr>
        </p:nvSpPr>
        <p:spPr>
          <a:xfrm>
            <a:off x="274200" y="1298350"/>
            <a:ext cx="3281100" cy="3416400"/>
          </a:xfrm>
          <a:prstGeom prst="rect">
            <a:avLst/>
          </a:prstGeom>
          <a:solidFill>
            <a:schemeClr val="lt2"/>
          </a:solid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ES" sz="1100">
                <a:solidFill>
                  <a:srgbClr val="000000"/>
                </a:solidFill>
                <a:latin typeface="Arial"/>
                <a:ea typeface="Arial"/>
                <a:cs typeface="Arial"/>
                <a:sym typeface="Arial"/>
              </a:rPr>
              <a:t>La </a:t>
            </a:r>
            <a:r>
              <a:rPr lang="es-ES" sz="1100">
                <a:solidFill>
                  <a:srgbClr val="EE8813"/>
                </a:solidFill>
                <a:latin typeface="Arial"/>
                <a:ea typeface="Arial"/>
                <a:cs typeface="Arial"/>
                <a:sym typeface="Arial"/>
              </a:rPr>
              <a:t>psicología del color</a:t>
            </a:r>
            <a:r>
              <a:rPr lang="es-ES" sz="1100">
                <a:solidFill>
                  <a:srgbClr val="000000"/>
                </a:solidFill>
                <a:latin typeface="Arial"/>
                <a:ea typeface="Arial"/>
                <a:cs typeface="Arial"/>
                <a:sym typeface="Arial"/>
              </a:rPr>
              <a:t> es un campo de estudio que está dirigido a analizar el efecto del color en las percepciones de la conducta humana.</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s-ES" sz="1100">
                <a:solidFill>
                  <a:srgbClr val="000000"/>
                </a:solidFill>
                <a:latin typeface="Arial"/>
                <a:ea typeface="Arial"/>
                <a:cs typeface="Arial"/>
                <a:sym typeface="Arial"/>
              </a:rPr>
              <a:t>Esta es nuestra </a:t>
            </a:r>
            <a:r>
              <a:rPr lang="es-ES" sz="1100">
                <a:solidFill>
                  <a:srgbClr val="EE8813"/>
                </a:solidFill>
                <a:latin typeface="Arial"/>
                <a:ea typeface="Arial"/>
                <a:cs typeface="Arial"/>
                <a:sym typeface="Arial"/>
              </a:rPr>
              <a:t>paleta de colores</a:t>
            </a:r>
            <a:r>
              <a:rPr lang="es-ES" sz="1100">
                <a:solidFill>
                  <a:srgbClr val="000000"/>
                </a:solidFill>
                <a:latin typeface="Arial"/>
                <a:ea typeface="Arial"/>
                <a:cs typeface="Arial"/>
                <a:sym typeface="Arial"/>
              </a:rPr>
              <a:t>. Hemos elegido usar el naranja claro (aquí denominado “</a:t>
            </a:r>
            <a:r>
              <a:rPr lang="es-ES" sz="1100">
                <a:solidFill>
                  <a:srgbClr val="EE8813"/>
                </a:solidFill>
                <a:latin typeface="Arial"/>
                <a:ea typeface="Arial"/>
                <a:cs typeface="Arial"/>
                <a:sym typeface="Arial"/>
              </a:rPr>
              <a:t>Tangerine</a:t>
            </a:r>
            <a:r>
              <a:rPr lang="es-ES" sz="1100">
                <a:solidFill>
                  <a:srgbClr val="000000"/>
                </a:solidFill>
                <a:latin typeface="Arial"/>
                <a:ea typeface="Arial"/>
                <a:cs typeface="Arial"/>
                <a:sym typeface="Arial"/>
              </a:rPr>
              <a:t>”) que es un color cálido, mientras que el resto son negro, gris (“</a:t>
            </a:r>
            <a:r>
              <a:rPr lang="es-ES" sz="1100">
                <a:solidFill>
                  <a:srgbClr val="3A414A"/>
                </a:solidFill>
                <a:latin typeface="Arial"/>
                <a:ea typeface="Arial"/>
                <a:cs typeface="Arial"/>
                <a:sym typeface="Arial"/>
              </a:rPr>
              <a:t>Charchoal</a:t>
            </a:r>
            <a:r>
              <a:rPr lang="es-ES" sz="1100">
                <a:solidFill>
                  <a:srgbClr val="000000"/>
                </a:solidFill>
                <a:latin typeface="Arial"/>
                <a:ea typeface="Arial"/>
                <a:cs typeface="Arial"/>
                <a:sym typeface="Arial"/>
              </a:rPr>
              <a:t>”) y blanco, todos neutros.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s-ES" sz="1150">
                <a:solidFill>
                  <a:srgbClr val="1D2125"/>
                </a:solidFill>
                <a:highlight>
                  <a:schemeClr val="lt2"/>
                </a:highlight>
                <a:latin typeface="Arial"/>
                <a:ea typeface="Arial"/>
                <a:cs typeface="Arial"/>
                <a:sym typeface="Arial"/>
              </a:rPr>
              <a:t>El </a:t>
            </a:r>
            <a:r>
              <a:rPr lang="es-ES" sz="1150">
                <a:solidFill>
                  <a:schemeClr val="accent3"/>
                </a:solidFill>
                <a:highlight>
                  <a:schemeClr val="lt2"/>
                </a:highlight>
                <a:latin typeface="Arial"/>
                <a:ea typeface="Arial"/>
                <a:cs typeface="Arial"/>
                <a:sym typeface="Arial"/>
              </a:rPr>
              <a:t>naranja</a:t>
            </a:r>
            <a:r>
              <a:rPr lang="es-ES" sz="1150">
                <a:solidFill>
                  <a:srgbClr val="1D2125"/>
                </a:solidFill>
                <a:highlight>
                  <a:schemeClr val="lt2"/>
                </a:highlight>
                <a:latin typeface="Arial"/>
                <a:ea typeface="Arial"/>
                <a:cs typeface="Arial"/>
                <a:sym typeface="Arial"/>
              </a:rPr>
              <a:t> es un color que combina el brillo y vibración del amarillo con la </a:t>
            </a:r>
            <a:r>
              <a:rPr lang="es-ES" sz="1150">
                <a:solidFill>
                  <a:srgbClr val="EE8813"/>
                </a:solidFill>
                <a:highlight>
                  <a:schemeClr val="lt2"/>
                </a:highlight>
                <a:latin typeface="Arial"/>
                <a:ea typeface="Arial"/>
                <a:cs typeface="Arial"/>
                <a:sym typeface="Arial"/>
              </a:rPr>
              <a:t>energía y fuerza del rojo, un color lleno de vida y emoción</a:t>
            </a:r>
            <a:r>
              <a:rPr lang="es-ES" sz="1150">
                <a:solidFill>
                  <a:srgbClr val="1D2125"/>
                </a:solidFill>
                <a:highlight>
                  <a:schemeClr val="lt2"/>
                </a:highlight>
                <a:latin typeface="Arial"/>
                <a:ea typeface="Arial"/>
                <a:cs typeface="Arial"/>
                <a:sym typeface="Arial"/>
              </a:rPr>
              <a:t>. Se asocia a la vitalidad, la diversión, la alegría y la exuberancia. Lo usan marcas como Fanta, Harley-Davidson</a:t>
            </a:r>
            <a:endParaRPr sz="1100">
              <a:solidFill>
                <a:srgbClr val="1D2125"/>
              </a:solidFill>
              <a:highlight>
                <a:schemeClr val="lt2"/>
              </a:highlight>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273" name="Google Shape;273;p19"/>
          <p:cNvPicPr preferRelativeResize="0"/>
          <p:nvPr/>
        </p:nvPicPr>
        <p:blipFill>
          <a:blip r:embed="rId3">
            <a:alphaModFix/>
          </a:blip>
          <a:stretch>
            <a:fillRect/>
          </a:stretch>
        </p:blipFill>
        <p:spPr>
          <a:xfrm>
            <a:off x="3998750" y="1114175"/>
            <a:ext cx="4882450" cy="1115800"/>
          </a:xfrm>
          <a:prstGeom prst="rect">
            <a:avLst/>
          </a:prstGeom>
          <a:noFill/>
          <a:ln>
            <a:noFill/>
          </a:ln>
        </p:spPr>
      </p:pic>
      <p:sp>
        <p:nvSpPr>
          <p:cNvPr id="274" name="Google Shape;274;p19"/>
          <p:cNvSpPr txBox="1"/>
          <p:nvPr>
            <p:ph idx="1" type="body"/>
          </p:nvPr>
        </p:nvSpPr>
        <p:spPr>
          <a:xfrm>
            <a:off x="4167100" y="2387350"/>
            <a:ext cx="4433700" cy="2903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s-ES" sz="1150">
                <a:solidFill>
                  <a:srgbClr val="1D252A"/>
                </a:solidFill>
                <a:highlight>
                  <a:srgbClr val="FFFFFF"/>
                </a:highlight>
                <a:latin typeface="Arial"/>
                <a:ea typeface="Arial"/>
                <a:cs typeface="Arial"/>
                <a:sym typeface="Arial"/>
              </a:rPr>
              <a:t>El </a:t>
            </a:r>
            <a:r>
              <a:rPr lang="es-ES" sz="1150">
                <a:solidFill>
                  <a:srgbClr val="FF9100"/>
                </a:solidFill>
                <a:highlight>
                  <a:srgbClr val="FFFFFF"/>
                </a:highlight>
                <a:latin typeface="Arial"/>
                <a:ea typeface="Arial"/>
                <a:cs typeface="Arial"/>
                <a:sym typeface="Arial"/>
              </a:rPr>
              <a:t>blanco</a:t>
            </a:r>
            <a:r>
              <a:rPr lang="es-ES" sz="1150">
                <a:solidFill>
                  <a:srgbClr val="1D252A"/>
                </a:solidFill>
                <a:highlight>
                  <a:srgbClr val="FFFFFF"/>
                </a:highlight>
                <a:latin typeface="Arial"/>
                <a:ea typeface="Arial"/>
                <a:cs typeface="Arial"/>
                <a:sym typeface="Arial"/>
              </a:rPr>
              <a:t> es la ausencia de color, </a:t>
            </a:r>
            <a:r>
              <a:rPr lang="es-ES" sz="1150">
                <a:solidFill>
                  <a:srgbClr val="FF9100"/>
                </a:solidFill>
                <a:highlight>
                  <a:srgbClr val="FFFFFF"/>
                </a:highlight>
                <a:latin typeface="Arial"/>
                <a:ea typeface="Arial"/>
                <a:cs typeface="Arial"/>
                <a:sym typeface="Arial"/>
              </a:rPr>
              <a:t>representa pureza y limpieza</a:t>
            </a:r>
            <a:r>
              <a:rPr lang="es-ES" sz="1150">
                <a:solidFill>
                  <a:srgbClr val="1D252A"/>
                </a:solidFill>
                <a:highlight>
                  <a:srgbClr val="FFFFFF"/>
                </a:highlight>
                <a:latin typeface="Arial"/>
                <a:ea typeface="Arial"/>
                <a:cs typeface="Arial"/>
                <a:sym typeface="Arial"/>
              </a:rPr>
              <a:t>. Un color que se relaciona con la salud. Expresa pureza, nobleza, limpieza y suavidad. Lo usan marcas como apple, Diesel, Nivea, Facebook…</a:t>
            </a:r>
            <a:endParaRPr sz="1100">
              <a:solidFill>
                <a:srgbClr val="1D252A"/>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s-ES" sz="1100">
                <a:solidFill>
                  <a:srgbClr val="000000"/>
                </a:solidFill>
                <a:latin typeface="Arial"/>
                <a:ea typeface="Arial"/>
                <a:cs typeface="Arial"/>
                <a:sym typeface="Arial"/>
              </a:rPr>
              <a:t>El color </a:t>
            </a:r>
            <a:r>
              <a:rPr lang="es-ES" sz="1100">
                <a:solidFill>
                  <a:srgbClr val="FF9900"/>
                </a:solidFill>
                <a:latin typeface="Arial"/>
                <a:ea typeface="Arial"/>
                <a:cs typeface="Arial"/>
                <a:sym typeface="Arial"/>
              </a:rPr>
              <a:t>gris </a:t>
            </a:r>
            <a:r>
              <a:rPr lang="es-ES" sz="1100">
                <a:solidFill>
                  <a:srgbClr val="000000"/>
                </a:solidFill>
                <a:latin typeface="Arial"/>
                <a:ea typeface="Arial"/>
                <a:cs typeface="Arial"/>
                <a:sym typeface="Arial"/>
              </a:rPr>
              <a:t>es un color que </a:t>
            </a:r>
            <a:r>
              <a:rPr lang="es-ES" sz="1100">
                <a:solidFill>
                  <a:srgbClr val="F28900"/>
                </a:solidFill>
                <a:latin typeface="Arial"/>
                <a:ea typeface="Arial"/>
                <a:cs typeface="Arial"/>
                <a:sym typeface="Arial"/>
              </a:rPr>
              <a:t>da presencia, representa elegancia, tranquilidad.</a:t>
            </a:r>
            <a:endParaRPr sz="1100">
              <a:solidFill>
                <a:srgbClr val="F28900"/>
              </a:solidFill>
              <a:latin typeface="Arial"/>
              <a:ea typeface="Arial"/>
              <a:cs typeface="Arial"/>
              <a:sym typeface="Arial"/>
            </a:endParaRPr>
          </a:p>
          <a:p>
            <a:pPr indent="0" lvl="0" marL="0" rtl="0" algn="l">
              <a:spcBef>
                <a:spcPts val="0"/>
              </a:spcBef>
              <a:spcAft>
                <a:spcPts val="0"/>
              </a:spcAft>
              <a:buNone/>
            </a:pPr>
            <a:r>
              <a:t/>
            </a:r>
            <a:endParaRPr sz="1100">
              <a:solidFill>
                <a:srgbClr val="F28900"/>
              </a:solidFill>
              <a:latin typeface="Arial"/>
              <a:ea typeface="Arial"/>
              <a:cs typeface="Arial"/>
              <a:sym typeface="Arial"/>
            </a:endParaRPr>
          </a:p>
          <a:p>
            <a:pPr indent="0" lvl="0" marL="0" rtl="0" algn="l">
              <a:spcBef>
                <a:spcPts val="0"/>
              </a:spcBef>
              <a:spcAft>
                <a:spcPts val="0"/>
              </a:spcAft>
              <a:buNone/>
            </a:pPr>
            <a:r>
              <a:rPr lang="es-ES" sz="1150">
                <a:solidFill>
                  <a:srgbClr val="1D2125"/>
                </a:solidFill>
                <a:highlight>
                  <a:srgbClr val="FFFFFF"/>
                </a:highlight>
                <a:latin typeface="Arial"/>
                <a:ea typeface="Arial"/>
                <a:cs typeface="Arial"/>
                <a:sym typeface="Arial"/>
              </a:rPr>
              <a:t> El color </a:t>
            </a:r>
            <a:r>
              <a:rPr lang="es-ES" sz="1150">
                <a:solidFill>
                  <a:srgbClr val="F28900"/>
                </a:solidFill>
                <a:highlight>
                  <a:srgbClr val="FFFFFF"/>
                </a:highlight>
                <a:latin typeface="Arial"/>
                <a:ea typeface="Arial"/>
                <a:cs typeface="Arial"/>
                <a:sym typeface="Arial"/>
              </a:rPr>
              <a:t>negro </a:t>
            </a:r>
            <a:r>
              <a:rPr lang="es-ES" sz="1150">
                <a:solidFill>
                  <a:srgbClr val="1D2125"/>
                </a:solidFill>
                <a:highlight>
                  <a:srgbClr val="FFFFFF"/>
                </a:highlight>
                <a:latin typeface="Arial"/>
                <a:ea typeface="Arial"/>
                <a:cs typeface="Arial"/>
                <a:sym typeface="Arial"/>
              </a:rPr>
              <a:t> representa </a:t>
            </a:r>
            <a:r>
              <a:rPr lang="es-ES" sz="1150">
                <a:solidFill>
                  <a:srgbClr val="F28900"/>
                </a:solidFill>
                <a:highlight>
                  <a:srgbClr val="FFFFFF"/>
                </a:highlight>
                <a:latin typeface="Arial"/>
                <a:ea typeface="Arial"/>
                <a:cs typeface="Arial"/>
                <a:sym typeface="Arial"/>
              </a:rPr>
              <a:t>prestigio, también simboliza poder y sofisticacion,  eternidad .</a:t>
            </a:r>
            <a:endParaRPr sz="1100">
              <a:solidFill>
                <a:srgbClr val="F28900"/>
              </a:solidFill>
              <a:latin typeface="Arial"/>
              <a:ea typeface="Arial"/>
              <a:cs typeface="Arial"/>
              <a:sym typeface="Arial"/>
            </a:endParaRPr>
          </a:p>
          <a:p>
            <a:pPr indent="0" lvl="0" marL="0" rtl="0" algn="l">
              <a:spcBef>
                <a:spcPts val="0"/>
              </a:spcBef>
              <a:spcAft>
                <a:spcPts val="0"/>
              </a:spcAft>
              <a:buNone/>
            </a:pPr>
            <a:r>
              <a:t/>
            </a:r>
            <a:endParaRPr sz="1100">
              <a:solidFill>
                <a:srgbClr val="F289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ec3ad9224a_0_11"/>
          <p:cNvSpPr txBox="1"/>
          <p:nvPr>
            <p:ph type="title"/>
          </p:nvPr>
        </p:nvSpPr>
        <p:spPr>
          <a:xfrm>
            <a:off x="761575" y="173850"/>
            <a:ext cx="71733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ES">
                <a:solidFill>
                  <a:srgbClr val="F28900"/>
                </a:solidFill>
              </a:rPr>
              <a:t>Paleta de Colores </a:t>
            </a:r>
            <a:endParaRPr>
              <a:solidFill>
                <a:srgbClr val="F28900"/>
              </a:solidFill>
            </a:endParaRPr>
          </a:p>
        </p:txBody>
      </p:sp>
      <p:pic>
        <p:nvPicPr>
          <p:cNvPr id="280" name="Google Shape;280;g1ec3ad9224a_0_11"/>
          <p:cNvPicPr preferRelativeResize="0"/>
          <p:nvPr/>
        </p:nvPicPr>
        <p:blipFill>
          <a:blip r:embed="rId3">
            <a:alphaModFix/>
          </a:blip>
          <a:stretch>
            <a:fillRect/>
          </a:stretch>
        </p:blipFill>
        <p:spPr>
          <a:xfrm>
            <a:off x="152400" y="898950"/>
            <a:ext cx="8740577" cy="4092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0"/>
          <p:cNvPicPr preferRelativeResize="0"/>
          <p:nvPr/>
        </p:nvPicPr>
        <p:blipFill>
          <a:blip r:embed="rId3">
            <a:alphaModFix/>
          </a:blip>
          <a:stretch>
            <a:fillRect/>
          </a:stretch>
        </p:blipFill>
        <p:spPr>
          <a:xfrm>
            <a:off x="1374950" y="104775"/>
            <a:ext cx="6837925" cy="3103100"/>
          </a:xfrm>
          <a:prstGeom prst="rect">
            <a:avLst/>
          </a:prstGeom>
          <a:noFill/>
          <a:ln>
            <a:noFill/>
          </a:ln>
        </p:spPr>
      </p:pic>
      <p:pic>
        <p:nvPicPr>
          <p:cNvPr id="286" name="Google Shape;286;p20"/>
          <p:cNvPicPr preferRelativeResize="0"/>
          <p:nvPr/>
        </p:nvPicPr>
        <p:blipFill>
          <a:blip r:embed="rId4">
            <a:alphaModFix/>
          </a:blip>
          <a:stretch>
            <a:fillRect/>
          </a:stretch>
        </p:blipFill>
        <p:spPr>
          <a:xfrm>
            <a:off x="1374950" y="3207875"/>
            <a:ext cx="6837925" cy="1797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70" name="Shape 70"/>
        <p:cNvGrpSpPr/>
        <p:nvPr/>
      </p:nvGrpSpPr>
      <p:grpSpPr>
        <a:xfrm>
          <a:off x="0" y="0"/>
          <a:ext cx="0" cy="0"/>
          <a:chOff x="0" y="0"/>
          <a:chExt cx="0" cy="0"/>
        </a:xfrm>
      </p:grpSpPr>
      <p:sp>
        <p:nvSpPr>
          <p:cNvPr id="71" name="Google Shape;71;g2a0c218c13c_2_0"/>
          <p:cNvSpPr/>
          <p:nvPr/>
        </p:nvSpPr>
        <p:spPr>
          <a:xfrm>
            <a:off x="3766500" y="942350"/>
            <a:ext cx="4945200" cy="304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72" name="Google Shape;72;g2a0c218c13c_2_0"/>
          <p:cNvPicPr preferRelativeResize="0"/>
          <p:nvPr/>
        </p:nvPicPr>
        <p:blipFill rotWithShape="1">
          <a:blip r:embed="rId3">
            <a:alphaModFix/>
          </a:blip>
          <a:srcRect b="55539" l="1820" r="1830" t="0"/>
          <a:stretch/>
        </p:blipFill>
        <p:spPr>
          <a:xfrm>
            <a:off x="4096063" y="1199700"/>
            <a:ext cx="4286075" cy="2525500"/>
          </a:xfrm>
          <a:prstGeom prst="rect">
            <a:avLst/>
          </a:prstGeom>
          <a:noFill/>
          <a:ln>
            <a:noFill/>
          </a:ln>
        </p:spPr>
      </p:pic>
      <p:sp>
        <p:nvSpPr>
          <p:cNvPr id="73" name="Google Shape;73;g2a0c218c13c_2_0"/>
          <p:cNvSpPr txBox="1"/>
          <p:nvPr>
            <p:ph type="ctrTitle"/>
          </p:nvPr>
        </p:nvSpPr>
        <p:spPr>
          <a:xfrm>
            <a:off x="170300" y="1777125"/>
            <a:ext cx="3387300" cy="953100"/>
          </a:xfrm>
          <a:prstGeom prst="rect">
            <a:avLst/>
          </a:prstGeom>
          <a:noFill/>
          <a:ln>
            <a:noFill/>
          </a:ln>
          <a:effectLst>
            <a:outerShdw blurRad="50800" rotWithShape="0" algn="t" dir="5400000" dist="38100">
              <a:srgbClr val="000000">
                <a:alpha val="400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60"/>
              <a:buNone/>
            </a:pPr>
            <a:r>
              <a:rPr lang="es-ES" sz="4820" u="sng">
                <a:solidFill>
                  <a:srgbClr val="FF9100"/>
                </a:solidFill>
              </a:rPr>
              <a:t>Empresa</a:t>
            </a:r>
            <a:endParaRPr sz="4820" u="sng">
              <a:solidFill>
                <a:srgbClr val="FF91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21"/>
          <p:cNvPicPr preferRelativeResize="0"/>
          <p:nvPr/>
        </p:nvPicPr>
        <p:blipFill>
          <a:blip r:embed="rId3">
            <a:alphaModFix amt="60000"/>
          </a:blip>
          <a:stretch>
            <a:fillRect/>
          </a:stretch>
        </p:blipFill>
        <p:spPr>
          <a:xfrm>
            <a:off x="-56700" y="75450"/>
            <a:ext cx="9200700" cy="6133778"/>
          </a:xfrm>
          <a:prstGeom prst="rect">
            <a:avLst/>
          </a:prstGeom>
          <a:noFill/>
          <a:ln>
            <a:noFill/>
          </a:ln>
        </p:spPr>
      </p:pic>
      <p:sp>
        <p:nvSpPr>
          <p:cNvPr id="292" name="Google Shape;292;p21"/>
          <p:cNvSpPr txBox="1"/>
          <p:nvPr>
            <p:ph type="ctrTitle"/>
          </p:nvPr>
        </p:nvSpPr>
        <p:spPr>
          <a:xfrm>
            <a:off x="283350" y="1408600"/>
            <a:ext cx="8520600" cy="1576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s-ES">
                <a:solidFill>
                  <a:srgbClr val="F28900"/>
                </a:solidFill>
              </a:rPr>
              <a:t>Programación Móviles</a:t>
            </a:r>
            <a:endParaRPr>
              <a:solidFill>
                <a:srgbClr val="F289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4"/>
          <p:cNvSpPr txBox="1"/>
          <p:nvPr>
            <p:ph type="title"/>
          </p:nvPr>
        </p:nvSpPr>
        <p:spPr>
          <a:xfrm>
            <a:off x="311700" y="2866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ES">
                <a:solidFill>
                  <a:srgbClr val="F28900"/>
                </a:solidFill>
              </a:rPr>
              <a:t>Componentes e ideas generales:</a:t>
            </a:r>
            <a:endParaRPr>
              <a:solidFill>
                <a:srgbClr val="F28900"/>
              </a:solidFill>
            </a:endParaRPr>
          </a:p>
        </p:txBody>
      </p:sp>
      <p:sp>
        <p:nvSpPr>
          <p:cNvPr id="298" name="Google Shape;298;p24"/>
          <p:cNvSpPr txBox="1"/>
          <p:nvPr>
            <p:ph idx="1" type="body"/>
          </p:nvPr>
        </p:nvSpPr>
        <p:spPr>
          <a:xfrm>
            <a:off x="6034500" y="1726025"/>
            <a:ext cx="2797800" cy="21495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1200"/>
              </a:spcAft>
              <a:buSzPct val="100000"/>
              <a:buNone/>
            </a:pPr>
            <a:r>
              <a:rPr lang="es-ES"/>
              <a:t>Crear una app móvil con varios botones orientativos hacia diversos géneros de música que vendemos en nuestra web. Que atraiga y facilite a nuestros clientes encontrar lo que buscan.</a:t>
            </a:r>
            <a:endParaRPr/>
          </a:p>
        </p:txBody>
      </p:sp>
      <p:pic>
        <p:nvPicPr>
          <p:cNvPr id="299" name="Google Shape;299;p24"/>
          <p:cNvPicPr preferRelativeResize="0"/>
          <p:nvPr/>
        </p:nvPicPr>
        <p:blipFill>
          <a:blip r:embed="rId3">
            <a:alphaModFix/>
          </a:blip>
          <a:stretch>
            <a:fillRect/>
          </a:stretch>
        </p:blipFill>
        <p:spPr>
          <a:xfrm>
            <a:off x="7794226" y="68964"/>
            <a:ext cx="1160976" cy="1160976"/>
          </a:xfrm>
          <a:prstGeom prst="rect">
            <a:avLst/>
          </a:prstGeom>
          <a:noFill/>
          <a:ln>
            <a:noFill/>
          </a:ln>
        </p:spPr>
      </p:pic>
      <p:pic>
        <p:nvPicPr>
          <p:cNvPr id="300" name="Google Shape;300;p24"/>
          <p:cNvPicPr preferRelativeResize="0"/>
          <p:nvPr/>
        </p:nvPicPr>
        <p:blipFill>
          <a:blip r:embed="rId4">
            <a:alphaModFix/>
          </a:blip>
          <a:stretch>
            <a:fillRect/>
          </a:stretch>
        </p:blipFill>
        <p:spPr>
          <a:xfrm>
            <a:off x="3611063" y="3002675"/>
            <a:ext cx="1607175" cy="1607175"/>
          </a:xfrm>
          <a:prstGeom prst="rect">
            <a:avLst/>
          </a:prstGeom>
          <a:noFill/>
          <a:ln>
            <a:noFill/>
          </a:ln>
        </p:spPr>
      </p:pic>
      <p:pic>
        <p:nvPicPr>
          <p:cNvPr id="301" name="Google Shape;301;p24"/>
          <p:cNvPicPr preferRelativeResize="0"/>
          <p:nvPr/>
        </p:nvPicPr>
        <p:blipFill>
          <a:blip r:embed="rId5">
            <a:alphaModFix/>
          </a:blip>
          <a:stretch>
            <a:fillRect/>
          </a:stretch>
        </p:blipFill>
        <p:spPr>
          <a:xfrm>
            <a:off x="311700" y="2961700"/>
            <a:ext cx="2957524" cy="1607175"/>
          </a:xfrm>
          <a:prstGeom prst="rect">
            <a:avLst/>
          </a:prstGeom>
          <a:noFill/>
          <a:ln>
            <a:noFill/>
          </a:ln>
        </p:spPr>
      </p:pic>
      <p:pic>
        <p:nvPicPr>
          <p:cNvPr id="302" name="Google Shape;302;p24"/>
          <p:cNvPicPr preferRelativeResize="0"/>
          <p:nvPr/>
        </p:nvPicPr>
        <p:blipFill>
          <a:blip r:embed="rId6">
            <a:alphaModFix/>
          </a:blip>
          <a:stretch>
            <a:fillRect/>
          </a:stretch>
        </p:blipFill>
        <p:spPr>
          <a:xfrm>
            <a:off x="2844487" y="1139950"/>
            <a:ext cx="2373765" cy="1582124"/>
          </a:xfrm>
          <a:prstGeom prst="rect">
            <a:avLst/>
          </a:prstGeom>
          <a:noFill/>
          <a:ln>
            <a:noFill/>
          </a:ln>
        </p:spPr>
      </p:pic>
      <p:pic>
        <p:nvPicPr>
          <p:cNvPr id="303" name="Google Shape;303;p24"/>
          <p:cNvPicPr preferRelativeResize="0"/>
          <p:nvPr/>
        </p:nvPicPr>
        <p:blipFill>
          <a:blip r:embed="rId7">
            <a:alphaModFix/>
          </a:blip>
          <a:stretch>
            <a:fillRect/>
          </a:stretch>
        </p:blipFill>
        <p:spPr>
          <a:xfrm>
            <a:off x="311700" y="1127425"/>
            <a:ext cx="2222524" cy="1607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ES">
                <a:solidFill>
                  <a:srgbClr val="F28900"/>
                </a:solidFill>
              </a:rPr>
              <a:t>Móviles - Interfaz</a:t>
            </a:r>
            <a:endParaRPr>
              <a:solidFill>
                <a:srgbClr val="F28900"/>
              </a:solidFill>
            </a:endParaRPr>
          </a:p>
        </p:txBody>
      </p:sp>
      <p:sp>
        <p:nvSpPr>
          <p:cNvPr id="309" name="Google Shape;309;p22"/>
          <p:cNvSpPr txBox="1"/>
          <p:nvPr/>
        </p:nvSpPr>
        <p:spPr>
          <a:xfrm>
            <a:off x="4592275" y="1202875"/>
            <a:ext cx="4457100" cy="341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2"/>
              </a:solidFill>
              <a:latin typeface="Proxima Nova"/>
              <a:ea typeface="Proxima Nova"/>
              <a:cs typeface="Proxima Nova"/>
              <a:sym typeface="Proxima Nova"/>
            </a:endParaRPr>
          </a:p>
        </p:txBody>
      </p:sp>
      <p:pic>
        <p:nvPicPr>
          <p:cNvPr id="310" name="Google Shape;310;p22"/>
          <p:cNvPicPr preferRelativeResize="0"/>
          <p:nvPr/>
        </p:nvPicPr>
        <p:blipFill>
          <a:blip r:embed="rId3">
            <a:alphaModFix/>
          </a:blip>
          <a:stretch>
            <a:fillRect/>
          </a:stretch>
        </p:blipFill>
        <p:spPr>
          <a:xfrm>
            <a:off x="1123736" y="1200622"/>
            <a:ext cx="7108139" cy="3416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3"/>
          <p:cNvSpPr txBox="1"/>
          <p:nvPr>
            <p:ph type="title"/>
          </p:nvPr>
        </p:nvSpPr>
        <p:spPr>
          <a:xfrm>
            <a:off x="5547425" y="209375"/>
            <a:ext cx="3409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ES">
                <a:solidFill>
                  <a:srgbClr val="F28900"/>
                </a:solidFill>
              </a:rPr>
              <a:t>Métodos java </a:t>
            </a:r>
            <a:endParaRPr>
              <a:solidFill>
                <a:srgbClr val="F28900"/>
              </a:solidFill>
            </a:endParaRPr>
          </a:p>
        </p:txBody>
      </p:sp>
      <p:pic>
        <p:nvPicPr>
          <p:cNvPr id="316" name="Google Shape;316;p23"/>
          <p:cNvPicPr preferRelativeResize="0"/>
          <p:nvPr/>
        </p:nvPicPr>
        <p:blipFill rotWithShape="1">
          <a:blip r:embed="rId3">
            <a:alphaModFix/>
          </a:blip>
          <a:srcRect b="0" l="1545" r="39689" t="0"/>
          <a:stretch/>
        </p:blipFill>
        <p:spPr>
          <a:xfrm>
            <a:off x="125000" y="361675"/>
            <a:ext cx="4759049" cy="4420124"/>
          </a:xfrm>
          <a:prstGeom prst="rect">
            <a:avLst/>
          </a:prstGeom>
          <a:noFill/>
          <a:ln>
            <a:noFill/>
          </a:ln>
        </p:spPr>
      </p:pic>
      <p:pic>
        <p:nvPicPr>
          <p:cNvPr id="317" name="Google Shape;317;p23"/>
          <p:cNvPicPr preferRelativeResize="0"/>
          <p:nvPr/>
        </p:nvPicPr>
        <p:blipFill rotWithShape="1">
          <a:blip r:embed="rId4">
            <a:alphaModFix/>
          </a:blip>
          <a:srcRect b="21073" l="0" r="0" t="0"/>
          <a:stretch/>
        </p:blipFill>
        <p:spPr>
          <a:xfrm>
            <a:off x="4995350" y="1576875"/>
            <a:ext cx="4051649" cy="1989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25"/>
          <p:cNvPicPr preferRelativeResize="0"/>
          <p:nvPr/>
        </p:nvPicPr>
        <p:blipFill>
          <a:blip r:embed="rId3">
            <a:alphaModFix amt="70000"/>
          </a:blip>
          <a:stretch>
            <a:fillRect/>
          </a:stretch>
        </p:blipFill>
        <p:spPr>
          <a:xfrm>
            <a:off x="61700" y="0"/>
            <a:ext cx="8988300" cy="5752500"/>
          </a:xfrm>
          <a:prstGeom prst="rect">
            <a:avLst/>
          </a:prstGeom>
          <a:noFill/>
          <a:ln>
            <a:noFill/>
          </a:ln>
        </p:spPr>
      </p:pic>
      <p:sp>
        <p:nvSpPr>
          <p:cNvPr id="323" name="Google Shape;323;p25"/>
          <p:cNvSpPr txBox="1"/>
          <p:nvPr>
            <p:ph type="ctrTitle"/>
          </p:nvPr>
        </p:nvSpPr>
        <p:spPr>
          <a:xfrm>
            <a:off x="368375" y="1543750"/>
            <a:ext cx="8520600" cy="19578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ES">
                <a:solidFill>
                  <a:srgbClr val="FF0000"/>
                </a:solidFill>
              </a:rPr>
              <a:t>DESARROLLO WEB EN ENTORNO CLIENTE</a:t>
            </a:r>
            <a:endParaRPr>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a0c218c13c_4_1"/>
          <p:cNvSpPr/>
          <p:nvPr/>
        </p:nvSpPr>
        <p:spPr>
          <a:xfrm>
            <a:off x="-10775" y="-5375"/>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29" name="Google Shape;329;g2a0c218c13c_4_1"/>
          <p:cNvSpPr txBox="1"/>
          <p:nvPr>
            <p:ph type="ctrTitle"/>
          </p:nvPr>
        </p:nvSpPr>
        <p:spPr>
          <a:xfrm>
            <a:off x="-175050" y="0"/>
            <a:ext cx="9494100" cy="9399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6000"/>
              <a:buNone/>
            </a:pPr>
            <a:r>
              <a:rPr lang="es-ES" sz="4500">
                <a:solidFill>
                  <a:srgbClr val="FF0000"/>
                </a:solidFill>
              </a:rPr>
              <a:t>PROTOTIPO</a:t>
            </a:r>
            <a:endParaRPr sz="4500">
              <a:solidFill>
                <a:srgbClr val="FF0000"/>
              </a:solidFill>
            </a:endParaRPr>
          </a:p>
        </p:txBody>
      </p:sp>
      <p:pic>
        <p:nvPicPr>
          <p:cNvPr id="330" name="Google Shape;330;g2a0c218c13c_4_1"/>
          <p:cNvPicPr preferRelativeResize="0"/>
          <p:nvPr/>
        </p:nvPicPr>
        <p:blipFill>
          <a:blip r:embed="rId3">
            <a:alphaModFix/>
          </a:blip>
          <a:stretch>
            <a:fillRect/>
          </a:stretch>
        </p:blipFill>
        <p:spPr>
          <a:xfrm>
            <a:off x="3958025" y="1239462"/>
            <a:ext cx="4974998" cy="2664575"/>
          </a:xfrm>
          <a:prstGeom prst="rect">
            <a:avLst/>
          </a:prstGeom>
          <a:noFill/>
          <a:ln>
            <a:noFill/>
          </a:ln>
        </p:spPr>
      </p:pic>
      <p:pic>
        <p:nvPicPr>
          <p:cNvPr id="331" name="Google Shape;331;g2a0c218c13c_4_1"/>
          <p:cNvPicPr preferRelativeResize="0"/>
          <p:nvPr/>
        </p:nvPicPr>
        <p:blipFill rotWithShape="1">
          <a:blip r:embed="rId4">
            <a:alphaModFix/>
          </a:blip>
          <a:srcRect b="7373" l="0" r="35745" t="0"/>
          <a:stretch/>
        </p:blipFill>
        <p:spPr>
          <a:xfrm>
            <a:off x="134075" y="1133863"/>
            <a:ext cx="3630251" cy="2865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a0c218c13c_4_20"/>
          <p:cNvSpPr/>
          <p:nvPr/>
        </p:nvSpPr>
        <p:spPr>
          <a:xfrm>
            <a:off x="-10775" y="-5375"/>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37" name="Google Shape;337;g2a0c218c13c_4_20"/>
          <p:cNvSpPr txBox="1"/>
          <p:nvPr>
            <p:ph type="ctrTitle"/>
          </p:nvPr>
        </p:nvSpPr>
        <p:spPr>
          <a:xfrm>
            <a:off x="-175050" y="0"/>
            <a:ext cx="9494100" cy="9399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33333"/>
              <a:buNone/>
            </a:pPr>
            <a:r>
              <a:rPr lang="es-ES" sz="4500">
                <a:solidFill>
                  <a:srgbClr val="FF0000"/>
                </a:solidFill>
              </a:rPr>
              <a:t>PROTOTIPO CON JAVASCRIPT</a:t>
            </a:r>
            <a:endParaRPr sz="4500">
              <a:solidFill>
                <a:srgbClr val="FF0000"/>
              </a:solidFill>
            </a:endParaRPr>
          </a:p>
        </p:txBody>
      </p:sp>
      <p:pic>
        <p:nvPicPr>
          <p:cNvPr id="338" name="Google Shape;338;g2a0c218c13c_4_20"/>
          <p:cNvPicPr preferRelativeResize="0"/>
          <p:nvPr/>
        </p:nvPicPr>
        <p:blipFill>
          <a:blip r:embed="rId3">
            <a:alphaModFix/>
          </a:blip>
          <a:stretch>
            <a:fillRect/>
          </a:stretch>
        </p:blipFill>
        <p:spPr>
          <a:xfrm>
            <a:off x="725300" y="939900"/>
            <a:ext cx="7529675" cy="3712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g2a0c218c13c_4_28"/>
          <p:cNvPicPr preferRelativeResize="0"/>
          <p:nvPr/>
        </p:nvPicPr>
        <p:blipFill>
          <a:blip r:embed="rId3">
            <a:alphaModFix amt="69000"/>
          </a:blip>
          <a:stretch>
            <a:fillRect/>
          </a:stretch>
        </p:blipFill>
        <p:spPr>
          <a:xfrm>
            <a:off x="-818625" y="-168800"/>
            <a:ext cx="10617332" cy="5143501"/>
          </a:xfrm>
          <a:prstGeom prst="rect">
            <a:avLst/>
          </a:prstGeom>
          <a:noFill/>
          <a:ln>
            <a:noFill/>
          </a:ln>
        </p:spPr>
      </p:pic>
      <p:sp>
        <p:nvSpPr>
          <p:cNvPr id="344" name="Google Shape;344;g2a0c218c13c_4_28"/>
          <p:cNvSpPr txBox="1"/>
          <p:nvPr>
            <p:ph type="ctrTitle"/>
          </p:nvPr>
        </p:nvSpPr>
        <p:spPr>
          <a:xfrm>
            <a:off x="-185825" y="294975"/>
            <a:ext cx="9494100" cy="9399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6000"/>
              <a:buNone/>
            </a:pPr>
            <a:r>
              <a:rPr lang="es-ES" sz="4500">
                <a:solidFill>
                  <a:srgbClr val="EE8813"/>
                </a:solidFill>
              </a:rPr>
              <a:t>VINYL GOATS funcionando</a:t>
            </a:r>
            <a:endParaRPr sz="4500">
              <a:solidFill>
                <a:srgbClr val="EE8813"/>
              </a:solidFill>
            </a:endParaRPr>
          </a:p>
        </p:txBody>
      </p:sp>
      <p:pic>
        <p:nvPicPr>
          <p:cNvPr id="345" name="Google Shape;345;g2a0c218c13c_4_28"/>
          <p:cNvPicPr preferRelativeResize="0"/>
          <p:nvPr/>
        </p:nvPicPr>
        <p:blipFill>
          <a:blip r:embed="rId4">
            <a:alphaModFix/>
          </a:blip>
          <a:stretch>
            <a:fillRect/>
          </a:stretch>
        </p:blipFill>
        <p:spPr>
          <a:xfrm>
            <a:off x="2977062" y="1234875"/>
            <a:ext cx="3168326" cy="31683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1"/>
          <p:cNvSpPr txBox="1"/>
          <p:nvPr>
            <p:ph type="title"/>
          </p:nvPr>
        </p:nvSpPr>
        <p:spPr>
          <a:xfrm>
            <a:off x="-272150" y="149500"/>
            <a:ext cx="4572000" cy="14109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88888"/>
              <a:buNone/>
            </a:pPr>
            <a:r>
              <a:rPr lang="es-ES" sz="2700">
                <a:solidFill>
                  <a:srgbClr val="F28900"/>
                </a:solidFill>
              </a:rPr>
              <a:t>De parte de los integrantes de WEB FRUIT </a:t>
            </a:r>
            <a:endParaRPr sz="2700">
              <a:solidFill>
                <a:srgbClr val="F28900"/>
              </a:solidFill>
            </a:endParaRPr>
          </a:p>
        </p:txBody>
      </p:sp>
      <p:sp>
        <p:nvSpPr>
          <p:cNvPr id="351" name="Google Shape;351;p31"/>
          <p:cNvSpPr txBox="1"/>
          <p:nvPr>
            <p:ph idx="1" type="body"/>
          </p:nvPr>
        </p:nvSpPr>
        <p:spPr>
          <a:xfrm>
            <a:off x="335800" y="1560400"/>
            <a:ext cx="3356100" cy="3541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200"/>
              <a:buNone/>
            </a:pPr>
            <a:r>
              <a:t/>
            </a:r>
            <a:endParaRPr sz="1800">
              <a:latin typeface="Proxima Nova Extrabold"/>
              <a:ea typeface="Proxima Nova Extrabold"/>
              <a:cs typeface="Proxima Nova Extrabold"/>
              <a:sym typeface="Proxima Nova Extrabold"/>
            </a:endParaRPr>
          </a:p>
          <a:p>
            <a:pPr indent="0" lvl="0" marL="0" rtl="0" algn="ctr">
              <a:lnSpc>
                <a:spcPct val="115000"/>
              </a:lnSpc>
              <a:spcBef>
                <a:spcPts val="0"/>
              </a:spcBef>
              <a:spcAft>
                <a:spcPts val="0"/>
              </a:spcAft>
              <a:buSzPts val="1200"/>
              <a:buNone/>
            </a:pPr>
            <a:r>
              <a:rPr lang="es-ES" sz="1900">
                <a:solidFill>
                  <a:srgbClr val="1D2125"/>
                </a:solidFill>
                <a:latin typeface="Proxima Nova Extrabold"/>
                <a:ea typeface="Proxima Nova Extrabold"/>
                <a:cs typeface="Proxima Nova Extrabold"/>
                <a:sym typeface="Proxima Nova Extrabold"/>
              </a:rPr>
              <a:t>¡</a:t>
            </a:r>
            <a:r>
              <a:rPr lang="es-ES" sz="1900">
                <a:solidFill>
                  <a:srgbClr val="1D2125"/>
                </a:solidFill>
                <a:latin typeface="Proxima Nova Extrabold"/>
                <a:ea typeface="Proxima Nova Extrabold"/>
                <a:cs typeface="Proxima Nova Extrabold"/>
                <a:sym typeface="Proxima Nova Extrabold"/>
              </a:rPr>
              <a:t>Muchísimas gracias por su atención!</a:t>
            </a:r>
            <a:endParaRPr sz="1900">
              <a:solidFill>
                <a:srgbClr val="1D2125"/>
              </a:solidFill>
              <a:latin typeface="Proxima Nova Extrabold"/>
              <a:ea typeface="Proxima Nova Extrabold"/>
              <a:cs typeface="Proxima Nova Extrabold"/>
              <a:sym typeface="Proxima Nova Extrabold"/>
            </a:endParaRPr>
          </a:p>
          <a:p>
            <a:pPr indent="0" lvl="0" marL="0" rtl="0" algn="l">
              <a:lnSpc>
                <a:spcPct val="100000"/>
              </a:lnSpc>
              <a:spcBef>
                <a:spcPts val="0"/>
              </a:spcBef>
              <a:spcAft>
                <a:spcPts val="0"/>
              </a:spcAft>
              <a:buNone/>
            </a:pPr>
            <a:r>
              <a:rPr b="1" lang="es-ES" sz="2400">
                <a:solidFill>
                  <a:srgbClr val="F28900"/>
                </a:solidFill>
                <a:latin typeface="League Spartan"/>
                <a:ea typeface="League Spartan"/>
                <a:cs typeface="League Spartan"/>
                <a:sym typeface="League Spartan"/>
              </a:rPr>
              <a:t>Integrantes</a:t>
            </a:r>
            <a:endParaRPr b="1" sz="2400">
              <a:solidFill>
                <a:srgbClr val="F28900"/>
              </a:solidFill>
              <a:latin typeface="League Spartan"/>
              <a:ea typeface="League Spartan"/>
              <a:cs typeface="League Spartan"/>
              <a:sym typeface="League Spartan"/>
            </a:endParaRPr>
          </a:p>
          <a:p>
            <a:pPr indent="-381000" lvl="0" marL="457200" rtl="0" algn="l">
              <a:lnSpc>
                <a:spcPct val="100000"/>
              </a:lnSpc>
              <a:spcBef>
                <a:spcPts val="0"/>
              </a:spcBef>
              <a:spcAft>
                <a:spcPts val="0"/>
              </a:spcAft>
              <a:buClr>
                <a:srgbClr val="000000"/>
              </a:buClr>
              <a:buSzPts val="2400"/>
              <a:buFont typeface="League Spartan"/>
              <a:buChar char="●"/>
            </a:pPr>
            <a:r>
              <a:rPr lang="es-ES" sz="2400">
                <a:solidFill>
                  <a:srgbClr val="000000"/>
                </a:solidFill>
                <a:latin typeface="League Spartan"/>
                <a:ea typeface="League Spartan"/>
                <a:cs typeface="League Spartan"/>
                <a:sym typeface="League Spartan"/>
              </a:rPr>
              <a:t>Dioggo Vasquez</a:t>
            </a:r>
            <a:endParaRPr sz="2400">
              <a:solidFill>
                <a:srgbClr val="000000"/>
              </a:solidFill>
              <a:latin typeface="League Spartan"/>
              <a:ea typeface="League Spartan"/>
              <a:cs typeface="League Spartan"/>
              <a:sym typeface="League Spartan"/>
            </a:endParaRPr>
          </a:p>
          <a:p>
            <a:pPr indent="-381000" lvl="0" marL="457200" rtl="0" algn="l">
              <a:lnSpc>
                <a:spcPct val="100000"/>
              </a:lnSpc>
              <a:spcBef>
                <a:spcPts val="0"/>
              </a:spcBef>
              <a:spcAft>
                <a:spcPts val="0"/>
              </a:spcAft>
              <a:buClr>
                <a:srgbClr val="000000"/>
              </a:buClr>
              <a:buSzPts val="2400"/>
              <a:buFont typeface="League Spartan"/>
              <a:buChar char="●"/>
            </a:pPr>
            <a:r>
              <a:rPr lang="es-ES" sz="2400">
                <a:solidFill>
                  <a:srgbClr val="000000"/>
                </a:solidFill>
                <a:latin typeface="League Spartan"/>
                <a:ea typeface="League Spartan"/>
                <a:cs typeface="League Spartan"/>
                <a:sym typeface="League Spartan"/>
              </a:rPr>
              <a:t>Martin Jaimes</a:t>
            </a:r>
            <a:endParaRPr sz="2400">
              <a:solidFill>
                <a:srgbClr val="000000"/>
              </a:solidFill>
              <a:latin typeface="League Spartan"/>
              <a:ea typeface="League Spartan"/>
              <a:cs typeface="League Spartan"/>
              <a:sym typeface="League Spartan"/>
            </a:endParaRPr>
          </a:p>
          <a:p>
            <a:pPr indent="-381000" lvl="0" marL="457200" rtl="0" algn="l">
              <a:lnSpc>
                <a:spcPct val="100000"/>
              </a:lnSpc>
              <a:spcBef>
                <a:spcPts val="0"/>
              </a:spcBef>
              <a:spcAft>
                <a:spcPts val="0"/>
              </a:spcAft>
              <a:buClr>
                <a:srgbClr val="000000"/>
              </a:buClr>
              <a:buSzPts val="2400"/>
              <a:buFont typeface="League Spartan"/>
              <a:buChar char="●"/>
            </a:pPr>
            <a:r>
              <a:rPr lang="es-ES" sz="2400">
                <a:solidFill>
                  <a:srgbClr val="000000"/>
                </a:solidFill>
                <a:latin typeface="League Spartan"/>
                <a:ea typeface="League Spartan"/>
                <a:cs typeface="League Spartan"/>
                <a:sym typeface="League Spartan"/>
              </a:rPr>
              <a:t>Javier Herce</a:t>
            </a:r>
            <a:endParaRPr sz="2400">
              <a:solidFill>
                <a:srgbClr val="000000"/>
              </a:solidFill>
              <a:latin typeface="League Spartan"/>
              <a:ea typeface="League Spartan"/>
              <a:cs typeface="League Spartan"/>
              <a:sym typeface="League Spartan"/>
            </a:endParaRPr>
          </a:p>
          <a:p>
            <a:pPr indent="-381000" lvl="0" marL="457200" rtl="0" algn="l">
              <a:lnSpc>
                <a:spcPct val="100000"/>
              </a:lnSpc>
              <a:spcBef>
                <a:spcPts val="0"/>
              </a:spcBef>
              <a:spcAft>
                <a:spcPts val="0"/>
              </a:spcAft>
              <a:buClr>
                <a:srgbClr val="000000"/>
              </a:buClr>
              <a:buSzPts val="2400"/>
              <a:buFont typeface="League Spartan"/>
              <a:buChar char="●"/>
            </a:pPr>
            <a:r>
              <a:rPr lang="es-ES" sz="2400">
                <a:solidFill>
                  <a:srgbClr val="000000"/>
                </a:solidFill>
                <a:latin typeface="League Spartan"/>
                <a:ea typeface="League Spartan"/>
                <a:cs typeface="League Spartan"/>
                <a:sym typeface="League Spartan"/>
              </a:rPr>
              <a:t>Claudia Atkinson </a:t>
            </a:r>
            <a:endParaRPr sz="1400"/>
          </a:p>
        </p:txBody>
      </p:sp>
      <p:sp>
        <p:nvSpPr>
          <p:cNvPr id="352" name="Google Shape;352;p31"/>
          <p:cNvSpPr/>
          <p:nvPr/>
        </p:nvSpPr>
        <p:spPr>
          <a:xfrm>
            <a:off x="4246500" y="0"/>
            <a:ext cx="4897500" cy="51024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53" name="Google Shape;353;p31"/>
          <p:cNvPicPr preferRelativeResize="0"/>
          <p:nvPr/>
        </p:nvPicPr>
        <p:blipFill>
          <a:blip r:embed="rId3">
            <a:alphaModFix/>
          </a:blip>
          <a:stretch>
            <a:fillRect/>
          </a:stretch>
        </p:blipFill>
        <p:spPr>
          <a:xfrm>
            <a:off x="5207562" y="704162"/>
            <a:ext cx="3168326" cy="3168326"/>
          </a:xfrm>
          <a:prstGeom prst="rect">
            <a:avLst/>
          </a:prstGeom>
          <a:noFill/>
          <a:ln>
            <a:noFill/>
          </a:ln>
        </p:spPr>
      </p:pic>
      <p:sp>
        <p:nvSpPr>
          <p:cNvPr id="354" name="Google Shape;354;p31"/>
          <p:cNvSpPr txBox="1"/>
          <p:nvPr>
            <p:ph type="title"/>
          </p:nvPr>
        </p:nvSpPr>
        <p:spPr>
          <a:xfrm>
            <a:off x="4572000" y="3534875"/>
            <a:ext cx="4572000" cy="622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s-ES" sz="2700">
                <a:solidFill>
                  <a:srgbClr val="F28900"/>
                </a:solidFill>
              </a:rPr>
              <a:t>VINIL GOATS</a:t>
            </a:r>
            <a:endParaRPr sz="2700">
              <a:solidFill>
                <a:srgbClr val="F289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3"/>
          <p:cNvSpPr/>
          <p:nvPr/>
        </p:nvSpPr>
        <p:spPr>
          <a:xfrm>
            <a:off x="1" y="2764408"/>
            <a:ext cx="9144000" cy="2405747"/>
          </a:xfrm>
          <a:prstGeom prst="rect">
            <a:avLst/>
          </a:prstGeom>
          <a:solidFill>
            <a:schemeClr val="accent1"/>
          </a:solidFill>
          <a:ln cap="flat" cmpd="sng" w="25400">
            <a:solidFill>
              <a:srgbClr val="1D25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Misión, visión y valores | Blog Becas Santander" id="79" name="Google Shape;79;p13"/>
          <p:cNvPicPr preferRelativeResize="0"/>
          <p:nvPr/>
        </p:nvPicPr>
        <p:blipFill rotWithShape="1">
          <a:blip r:embed="rId3">
            <a:alphaModFix/>
          </a:blip>
          <a:srcRect b="0" l="0" r="0" t="0"/>
          <a:stretch/>
        </p:blipFill>
        <p:spPr>
          <a:xfrm>
            <a:off x="0" y="155049"/>
            <a:ext cx="9144000" cy="2696522"/>
          </a:xfrm>
          <a:prstGeom prst="rect">
            <a:avLst/>
          </a:prstGeom>
          <a:noFill/>
          <a:ln>
            <a:noFill/>
          </a:ln>
        </p:spPr>
      </p:pic>
      <p:sp>
        <p:nvSpPr>
          <p:cNvPr id="80" name="Google Shape;80;p1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ES" sz="1800">
                <a:solidFill>
                  <a:srgbClr val="F28900"/>
                </a:solidFill>
              </a:rPr>
              <a:t>Empresa e Iniciativa Emprendedora </a:t>
            </a:r>
            <a:br>
              <a:rPr lang="es-ES" sz="1800">
                <a:solidFill>
                  <a:srgbClr val="F28900"/>
                </a:solidFill>
              </a:rPr>
            </a:br>
            <a:r>
              <a:rPr lang="es-ES" sz="1800">
                <a:solidFill>
                  <a:srgbClr val="F28900"/>
                </a:solidFill>
              </a:rPr>
              <a:t>Misión, Visión y Valores</a:t>
            </a:r>
            <a:endParaRPr sz="1800">
              <a:solidFill>
                <a:srgbClr val="F28900"/>
              </a:solidFill>
            </a:endParaRPr>
          </a:p>
        </p:txBody>
      </p:sp>
      <p:sp>
        <p:nvSpPr>
          <p:cNvPr id="81" name="Google Shape;81;p13"/>
          <p:cNvSpPr txBox="1"/>
          <p:nvPr>
            <p:ph idx="1" type="body"/>
          </p:nvPr>
        </p:nvSpPr>
        <p:spPr>
          <a:xfrm>
            <a:off x="3214250" y="2790600"/>
            <a:ext cx="3055200" cy="3119700"/>
          </a:xfrm>
          <a:prstGeom prst="rect">
            <a:avLst/>
          </a:prstGeom>
          <a:noFill/>
          <a:ln>
            <a:noFill/>
          </a:ln>
        </p:spPr>
        <p:txBody>
          <a:bodyPr anchorCtr="0" anchor="t" bIns="91425" lIns="91425" spcFirstLastPara="1" rIns="91425" wrap="square" tIns="91425">
            <a:normAutofit/>
          </a:bodyPr>
          <a:lstStyle/>
          <a:p>
            <a:pPr indent="0" lvl="2" marL="914400" rtl="0" algn="l">
              <a:lnSpc>
                <a:spcPct val="115000"/>
              </a:lnSpc>
              <a:spcBef>
                <a:spcPts val="0"/>
              </a:spcBef>
              <a:spcAft>
                <a:spcPts val="0"/>
              </a:spcAft>
              <a:buSzPts val="1200"/>
              <a:buNone/>
            </a:pPr>
            <a:r>
              <a:rPr b="1" lang="es-ES" sz="1600">
                <a:solidFill>
                  <a:srgbClr val="F28900"/>
                </a:solidFill>
                <a:latin typeface="Arial Rounded"/>
                <a:ea typeface="Arial Rounded"/>
                <a:cs typeface="Arial Rounded"/>
                <a:sym typeface="Arial Rounded"/>
              </a:rPr>
              <a:t>Visión</a:t>
            </a:r>
            <a:r>
              <a:rPr b="1" lang="es-ES">
                <a:solidFill>
                  <a:srgbClr val="F28900"/>
                </a:solidFill>
              </a:rPr>
              <a:t> </a:t>
            </a:r>
            <a:endParaRPr/>
          </a:p>
          <a:p>
            <a:pPr indent="0" lvl="0" marL="0" rtl="0" algn="ctr">
              <a:lnSpc>
                <a:spcPct val="115000"/>
              </a:lnSpc>
              <a:spcBef>
                <a:spcPts val="1200"/>
              </a:spcBef>
              <a:spcAft>
                <a:spcPts val="0"/>
              </a:spcAft>
              <a:buSzPts val="1400"/>
              <a:buNone/>
            </a:pPr>
            <a:r>
              <a:rPr b="1" lang="es-ES" sz="1000">
                <a:solidFill>
                  <a:schemeClr val="lt1"/>
                </a:solidFill>
                <a:latin typeface="Arial"/>
                <a:ea typeface="Arial"/>
                <a:cs typeface="Arial"/>
                <a:sym typeface="Arial"/>
              </a:rPr>
              <a:t>"Ser reconocidos como </a:t>
            </a:r>
            <a:r>
              <a:rPr b="1" lang="es-ES" sz="1000">
                <a:solidFill>
                  <a:srgbClr val="F08868"/>
                </a:solidFill>
                <a:latin typeface="Arial"/>
                <a:ea typeface="Arial"/>
                <a:cs typeface="Arial"/>
                <a:sym typeface="Arial"/>
              </a:rPr>
              <a:t>líderes</a:t>
            </a:r>
            <a:r>
              <a:rPr b="1" lang="es-ES" sz="1000">
                <a:solidFill>
                  <a:schemeClr val="lt1"/>
                </a:solidFill>
                <a:latin typeface="Arial"/>
                <a:ea typeface="Arial"/>
                <a:cs typeface="Arial"/>
                <a:sym typeface="Arial"/>
              </a:rPr>
              <a:t> en el </a:t>
            </a:r>
            <a:r>
              <a:rPr b="1" lang="es-ES" sz="1000">
                <a:solidFill>
                  <a:srgbClr val="F08868"/>
                </a:solidFill>
                <a:latin typeface="Arial"/>
                <a:ea typeface="Arial"/>
                <a:cs typeface="Arial"/>
                <a:sym typeface="Arial"/>
              </a:rPr>
              <a:t>desarrollo de aplicaciones web, siendo la primera opción para empresas y emprendedores que buscan soluciones tecnológicas avanzadas y efectivas. </a:t>
            </a:r>
            <a:r>
              <a:rPr b="1" lang="es-ES" sz="1000">
                <a:solidFill>
                  <a:schemeClr val="lt1"/>
                </a:solidFill>
                <a:latin typeface="Arial"/>
                <a:ea typeface="Arial"/>
                <a:cs typeface="Arial"/>
                <a:sym typeface="Arial"/>
              </a:rPr>
              <a:t>Buscamos expandir nuestra presencia a nivel global, contribuyendo al avance de la tecnología y mejorando la vida de las personas a través de nuestras innovadoras aplicaciones web." </a:t>
            </a:r>
            <a:endParaRPr b="1" sz="1000">
              <a:solidFill>
                <a:schemeClr val="lt1"/>
              </a:solidFill>
              <a:latin typeface="Arial"/>
              <a:ea typeface="Arial"/>
              <a:cs typeface="Arial"/>
              <a:sym typeface="Arial"/>
            </a:endParaRPr>
          </a:p>
        </p:txBody>
      </p:sp>
      <p:sp>
        <p:nvSpPr>
          <p:cNvPr id="82" name="Google Shape;82;p13"/>
          <p:cNvSpPr txBox="1"/>
          <p:nvPr/>
        </p:nvSpPr>
        <p:spPr>
          <a:xfrm>
            <a:off x="55418" y="2851571"/>
            <a:ext cx="2941103" cy="3119576"/>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chemeClr val="dk2"/>
              </a:buClr>
              <a:buSzPts val="1400"/>
              <a:buFont typeface="Proxima Nova"/>
              <a:buNone/>
            </a:pPr>
            <a:r>
              <a:rPr b="1" i="0" lang="es-ES" sz="1600" u="none" cap="none" strike="noStrike">
                <a:solidFill>
                  <a:srgbClr val="F28900"/>
                </a:solidFill>
                <a:latin typeface="Arial Rounded"/>
                <a:ea typeface="Arial Rounded"/>
                <a:cs typeface="Arial Rounded"/>
                <a:sym typeface="Arial Rounded"/>
              </a:rPr>
              <a:t>Misión </a:t>
            </a:r>
            <a:endParaRPr/>
          </a:p>
          <a:p>
            <a:pPr indent="0" lvl="0" marL="0" marR="0" rtl="0" algn="ctr">
              <a:lnSpc>
                <a:spcPct val="115000"/>
              </a:lnSpc>
              <a:spcBef>
                <a:spcPts val="0"/>
              </a:spcBef>
              <a:spcAft>
                <a:spcPts val="0"/>
              </a:spcAft>
              <a:buClr>
                <a:schemeClr val="dk2"/>
              </a:buClr>
              <a:buSzPts val="1400"/>
              <a:buFont typeface="Proxima Nova"/>
              <a:buNone/>
            </a:pPr>
            <a:r>
              <a:rPr b="1" i="0" lang="es-ES" sz="1000" u="none" cap="none" strike="noStrike">
                <a:solidFill>
                  <a:schemeClr val="lt1"/>
                </a:solidFill>
                <a:latin typeface="Arial"/>
                <a:ea typeface="Arial"/>
                <a:cs typeface="Arial"/>
                <a:sym typeface="Arial"/>
              </a:rPr>
              <a:t>"En WEBFRUIT STUDIO </a:t>
            </a:r>
            <a:r>
              <a:rPr b="1" i="0" lang="es-ES" sz="1000" u="none" cap="none" strike="noStrike">
                <a:solidFill>
                  <a:srgbClr val="F08868"/>
                </a:solidFill>
                <a:latin typeface="Arial"/>
                <a:ea typeface="Arial"/>
                <a:cs typeface="Arial"/>
                <a:sym typeface="Arial"/>
              </a:rPr>
              <a:t>nuestra misión es crear soluciones web innovadoras y de alta calidad que potencien a nuestros clientes en el mundo digital.</a:t>
            </a:r>
            <a:r>
              <a:rPr b="1" i="0" lang="es-ES" sz="1000" u="none" cap="none" strike="noStrike">
                <a:solidFill>
                  <a:schemeClr val="lt1"/>
                </a:solidFill>
                <a:latin typeface="Arial"/>
                <a:ea typeface="Arial"/>
                <a:cs typeface="Arial"/>
                <a:sym typeface="Arial"/>
              </a:rPr>
              <a:t> Nos comprometemos a proporcionar aplicaciones web personalizadas que resuelvan desafíos comerciales y mejoren la experiencia del usuario. </a:t>
            </a:r>
            <a:r>
              <a:rPr b="1" i="0" lang="es-ES" sz="1000" u="none" cap="none" strike="noStrike">
                <a:solidFill>
                  <a:srgbClr val="F08868"/>
                </a:solidFill>
                <a:latin typeface="Arial"/>
                <a:ea typeface="Arial"/>
                <a:cs typeface="Arial"/>
                <a:sym typeface="Arial"/>
              </a:rPr>
              <a:t>Trabajamos con pasión y dedicación para impulsar el éxito de nuestros clientes y crecer junto a ellos." </a:t>
            </a:r>
            <a:endParaRPr/>
          </a:p>
        </p:txBody>
      </p:sp>
      <p:sp>
        <p:nvSpPr>
          <p:cNvPr id="83" name="Google Shape;83;p13"/>
          <p:cNvSpPr txBox="1"/>
          <p:nvPr/>
        </p:nvSpPr>
        <p:spPr>
          <a:xfrm>
            <a:off x="6269550" y="2821663"/>
            <a:ext cx="2941200" cy="3179400"/>
          </a:xfrm>
          <a:prstGeom prst="rect">
            <a:avLst/>
          </a:prstGeom>
          <a:noFill/>
          <a:ln>
            <a:noFill/>
          </a:ln>
        </p:spPr>
        <p:txBody>
          <a:bodyPr anchorCtr="0" anchor="t" bIns="91425" lIns="91425" spcFirstLastPara="1" rIns="91425" wrap="square" tIns="91425">
            <a:normAutofit/>
          </a:bodyPr>
          <a:lstStyle/>
          <a:p>
            <a:pPr indent="0" lvl="2" marL="914400" marR="0" rtl="0" algn="l">
              <a:lnSpc>
                <a:spcPct val="115000"/>
              </a:lnSpc>
              <a:spcBef>
                <a:spcPts val="0"/>
              </a:spcBef>
              <a:spcAft>
                <a:spcPts val="0"/>
              </a:spcAft>
              <a:buClr>
                <a:schemeClr val="dk2"/>
              </a:buClr>
              <a:buSzPts val="1200"/>
              <a:buFont typeface="Proxima Nova"/>
              <a:buNone/>
            </a:pPr>
            <a:r>
              <a:rPr b="1" i="0" lang="es-ES" sz="1600" u="none" cap="none" strike="noStrike">
                <a:solidFill>
                  <a:srgbClr val="F28900"/>
                </a:solidFill>
                <a:latin typeface="Arial Rounded"/>
                <a:ea typeface="Arial Rounded"/>
                <a:cs typeface="Arial Rounded"/>
                <a:sym typeface="Arial Rounded"/>
              </a:rPr>
              <a:t>Valores </a:t>
            </a:r>
            <a:endParaRPr/>
          </a:p>
          <a:p>
            <a:pPr indent="-171450" lvl="0" marL="171450" marR="0" rtl="0" algn="ctr">
              <a:lnSpc>
                <a:spcPct val="150000"/>
              </a:lnSpc>
              <a:spcBef>
                <a:spcPts val="1200"/>
              </a:spcBef>
              <a:spcAft>
                <a:spcPts val="0"/>
              </a:spcAft>
              <a:buClr>
                <a:schemeClr val="dk2"/>
              </a:buClr>
              <a:buSzPts val="1400"/>
              <a:buFont typeface="Proxima Nova"/>
              <a:buChar char="●"/>
            </a:pPr>
            <a:r>
              <a:rPr b="0" i="0" lang="es-ES" sz="1200" u="none" cap="none" strike="noStrike">
                <a:solidFill>
                  <a:schemeClr val="lt1"/>
                </a:solidFill>
                <a:latin typeface="Arial"/>
                <a:ea typeface="Arial"/>
                <a:cs typeface="Arial"/>
                <a:sym typeface="Arial"/>
              </a:rPr>
              <a:t>, Colaboración, </a:t>
            </a:r>
            <a:endParaRPr/>
          </a:p>
          <a:p>
            <a:pPr indent="-171450" lvl="0" marL="171450" marR="0" rtl="0" algn="ctr">
              <a:lnSpc>
                <a:spcPct val="150000"/>
              </a:lnSpc>
              <a:spcBef>
                <a:spcPts val="1200"/>
              </a:spcBef>
              <a:spcAft>
                <a:spcPts val="0"/>
              </a:spcAft>
              <a:buClr>
                <a:schemeClr val="dk2"/>
              </a:buClr>
              <a:buSzPts val="1400"/>
              <a:buFont typeface="Proxima Nova"/>
              <a:buChar char="●"/>
            </a:pPr>
            <a:r>
              <a:rPr b="0" i="0" lang="es-ES" sz="1200" u="none" cap="none" strike="noStrike">
                <a:solidFill>
                  <a:schemeClr val="lt1"/>
                </a:solidFill>
                <a:latin typeface="Arial"/>
                <a:ea typeface="Arial"/>
                <a:cs typeface="Arial"/>
                <a:sym typeface="Arial"/>
              </a:rPr>
              <a:t>Integridad, </a:t>
            </a:r>
            <a:endParaRPr/>
          </a:p>
          <a:p>
            <a:pPr indent="-171450" lvl="0" marL="171450" marR="0" rtl="0" algn="ctr">
              <a:lnSpc>
                <a:spcPct val="150000"/>
              </a:lnSpc>
              <a:spcBef>
                <a:spcPts val="1200"/>
              </a:spcBef>
              <a:spcAft>
                <a:spcPts val="0"/>
              </a:spcAft>
              <a:buClr>
                <a:schemeClr val="dk2"/>
              </a:buClr>
              <a:buSzPts val="1400"/>
              <a:buFont typeface="Proxima Nova"/>
              <a:buChar char="●"/>
            </a:pPr>
            <a:r>
              <a:rPr b="0" i="0" lang="es-ES" sz="1200" u="none" cap="none" strike="noStrike">
                <a:solidFill>
                  <a:schemeClr val="lt1"/>
                </a:solidFill>
                <a:latin typeface="Arial"/>
                <a:ea typeface="Arial"/>
                <a:cs typeface="Arial"/>
                <a:sym typeface="Arial"/>
              </a:rPr>
              <a:t>Adaptabilidad, </a:t>
            </a:r>
            <a:endParaRPr/>
          </a:p>
          <a:p>
            <a:pPr indent="-171450" lvl="0" marL="171450" marR="0" rtl="0" algn="ctr">
              <a:lnSpc>
                <a:spcPct val="150000"/>
              </a:lnSpc>
              <a:spcBef>
                <a:spcPts val="1200"/>
              </a:spcBef>
              <a:spcAft>
                <a:spcPts val="0"/>
              </a:spcAft>
              <a:buClr>
                <a:schemeClr val="dk2"/>
              </a:buClr>
              <a:buSzPts val="1400"/>
              <a:buFont typeface="Proxima Nova"/>
              <a:buChar char="●"/>
            </a:pPr>
            <a:r>
              <a:rPr b="0" i="0" lang="es-ES" sz="1200" u="none" cap="none" strike="noStrike">
                <a:solidFill>
                  <a:schemeClr val="lt1"/>
                </a:solidFill>
                <a:latin typeface="Arial"/>
                <a:ea typeface="Arial"/>
                <a:cs typeface="Arial"/>
                <a:sym typeface="Arial"/>
              </a:rPr>
              <a:t>Compromiso.</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p:nvPr/>
        </p:nvSpPr>
        <p:spPr>
          <a:xfrm>
            <a:off x="0" y="56275"/>
            <a:ext cx="5127350" cy="5143500"/>
          </a:xfrm>
          <a:prstGeom prst="rect">
            <a:avLst/>
          </a:prstGeom>
          <a:solidFill>
            <a:schemeClr val="accent1"/>
          </a:solidFill>
          <a:ln cap="flat" cmpd="sng" w="25400">
            <a:solidFill>
              <a:srgbClr val="1D25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 name="Google Shape;89;p14"/>
          <p:cNvSpPr txBox="1"/>
          <p:nvPr>
            <p:ph type="title"/>
          </p:nvPr>
        </p:nvSpPr>
        <p:spPr>
          <a:xfrm>
            <a:off x="121603" y="315683"/>
            <a:ext cx="4748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ES" sz="2600">
                <a:solidFill>
                  <a:srgbClr val="F28900"/>
                </a:solidFill>
              </a:rPr>
              <a:t>Forma Jurídica</a:t>
            </a:r>
            <a:br>
              <a:rPr lang="es-ES" sz="2600">
                <a:solidFill>
                  <a:srgbClr val="F28900"/>
                </a:solidFill>
              </a:rPr>
            </a:br>
            <a:endParaRPr sz="2600"/>
          </a:p>
        </p:txBody>
      </p:sp>
      <p:sp>
        <p:nvSpPr>
          <p:cNvPr id="90" name="Google Shape;90;p14"/>
          <p:cNvSpPr txBox="1"/>
          <p:nvPr>
            <p:ph idx="1" type="body"/>
          </p:nvPr>
        </p:nvSpPr>
        <p:spPr>
          <a:xfrm>
            <a:off x="444921" y="1041666"/>
            <a:ext cx="42375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400"/>
              <a:buFont typeface="Proxima Nova"/>
              <a:buNone/>
            </a:pPr>
            <a:r>
              <a:rPr b="1" lang="es-ES" sz="2000">
                <a:solidFill>
                  <a:srgbClr val="F28900"/>
                </a:solidFill>
                <a:latin typeface="Arial Rounded"/>
                <a:ea typeface="Arial Rounded"/>
                <a:cs typeface="Arial Rounded"/>
                <a:sym typeface="Arial Rounded"/>
              </a:rPr>
              <a:t>Sociedad Limitada </a:t>
            </a:r>
            <a:endParaRPr/>
          </a:p>
          <a:p>
            <a:pPr indent="0" lvl="0" marL="0" rtl="0" algn="l">
              <a:lnSpc>
                <a:spcPct val="115000"/>
              </a:lnSpc>
              <a:spcBef>
                <a:spcPts val="0"/>
              </a:spcBef>
              <a:spcAft>
                <a:spcPts val="0"/>
              </a:spcAft>
              <a:buSzPts val="1400"/>
              <a:buNone/>
            </a:pPr>
            <a:r>
              <a:rPr lang="es-ES">
                <a:solidFill>
                  <a:schemeClr val="lt1"/>
                </a:solidFill>
                <a:latin typeface="Arial"/>
                <a:ea typeface="Arial"/>
                <a:cs typeface="Arial"/>
                <a:sym typeface="Arial"/>
              </a:rPr>
              <a:t>Este tipo de sociedad es ideal para empresas con pocos socios, en donde nosotros seríamos un inicial 3 de socios, también el capital social mínimo es de 1 €, en donde nuestra sociedad la media de edad es de 20 años y no tenemos un capital muy grande, es una forma de iniciar, también el tema de la transmisión de las particiones es por consentimiento, por lo que nosotros debemos de votar por nuestra empresa, por lo que eso también nos gusta, se escuche nuestras opiniones.</a:t>
            </a:r>
            <a:endParaRPr>
              <a:solidFill>
                <a:schemeClr val="lt1"/>
              </a:solidFill>
              <a:latin typeface="Arial"/>
              <a:ea typeface="Arial"/>
              <a:cs typeface="Arial"/>
              <a:sym typeface="Arial"/>
            </a:endParaRPr>
          </a:p>
        </p:txBody>
      </p:sp>
      <p:pic>
        <p:nvPicPr>
          <p:cNvPr id="91" name="Google Shape;91;p14"/>
          <p:cNvPicPr preferRelativeResize="0"/>
          <p:nvPr/>
        </p:nvPicPr>
        <p:blipFill rotWithShape="1">
          <a:blip r:embed="rId3">
            <a:alphaModFix/>
          </a:blip>
          <a:srcRect b="0" l="0" r="0" t="0"/>
          <a:stretch/>
        </p:blipFill>
        <p:spPr>
          <a:xfrm>
            <a:off x="5231554" y="545840"/>
            <a:ext cx="3901697" cy="3821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4"/>
          <p:cNvPicPr preferRelativeResize="0"/>
          <p:nvPr/>
        </p:nvPicPr>
        <p:blipFill rotWithShape="1">
          <a:blip r:embed="rId3">
            <a:alphaModFix amt="24000"/>
          </a:blip>
          <a:srcRect b="6149" l="0" r="0" t="-6150"/>
          <a:stretch/>
        </p:blipFill>
        <p:spPr>
          <a:xfrm>
            <a:off x="270750" y="833850"/>
            <a:ext cx="2953375" cy="2953375"/>
          </a:xfrm>
          <a:prstGeom prst="rect">
            <a:avLst/>
          </a:prstGeom>
          <a:noFill/>
          <a:ln>
            <a:noFill/>
          </a:ln>
        </p:spPr>
      </p:pic>
      <p:sp>
        <p:nvSpPr>
          <p:cNvPr id="97" name="Google Shape;97;p4"/>
          <p:cNvSpPr/>
          <p:nvPr/>
        </p:nvSpPr>
        <p:spPr>
          <a:xfrm>
            <a:off x="3695700" y="0"/>
            <a:ext cx="5448300" cy="5143500"/>
          </a:xfrm>
          <a:prstGeom prst="rect">
            <a:avLst/>
          </a:prstGeom>
          <a:solidFill>
            <a:srgbClr val="8CB5F8"/>
          </a:solidFill>
          <a:ln cap="flat" cmpd="sng" w="25400">
            <a:solidFill>
              <a:srgbClr val="1D25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4"/>
          <p:cNvSpPr txBox="1"/>
          <p:nvPr>
            <p:ph type="title"/>
          </p:nvPr>
        </p:nvSpPr>
        <p:spPr>
          <a:xfrm>
            <a:off x="81100" y="330675"/>
            <a:ext cx="3545700" cy="6279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ES" sz="2000">
                <a:solidFill>
                  <a:srgbClr val="FF9100"/>
                </a:solidFill>
              </a:rPr>
              <a:t>Estudio de Mercado</a:t>
            </a:r>
            <a:endParaRPr sz="2000">
              <a:solidFill>
                <a:srgbClr val="FF9100"/>
              </a:solidFill>
            </a:endParaRPr>
          </a:p>
        </p:txBody>
      </p:sp>
      <p:sp>
        <p:nvSpPr>
          <p:cNvPr id="99" name="Google Shape;99;p4"/>
          <p:cNvSpPr txBox="1"/>
          <p:nvPr>
            <p:ph idx="1" type="body"/>
          </p:nvPr>
        </p:nvSpPr>
        <p:spPr>
          <a:xfrm>
            <a:off x="81100" y="1094575"/>
            <a:ext cx="3254100" cy="37380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15000"/>
              </a:lnSpc>
              <a:spcBef>
                <a:spcPts val="0"/>
              </a:spcBef>
              <a:spcAft>
                <a:spcPts val="0"/>
              </a:spcAft>
              <a:buNone/>
            </a:pPr>
            <a:r>
              <a:rPr b="1" i="0" lang="es-ES" sz="1800" u="none" strike="noStrike">
                <a:solidFill>
                  <a:srgbClr val="1D2125"/>
                </a:solidFill>
                <a:latin typeface="League Spartan"/>
                <a:ea typeface="League Spartan"/>
                <a:cs typeface="League Spartan"/>
                <a:sym typeface="League Spartan"/>
              </a:rPr>
              <a:t>¿CUANTOS SON Y CÓMO SE LLAMAN?</a:t>
            </a:r>
            <a:endParaRPr/>
          </a:p>
          <a:p>
            <a:pPr indent="-228600" lvl="0" marL="457200" rtl="0" algn="l">
              <a:lnSpc>
                <a:spcPct val="115000"/>
              </a:lnSpc>
              <a:spcBef>
                <a:spcPts val="0"/>
              </a:spcBef>
              <a:spcAft>
                <a:spcPts val="0"/>
              </a:spcAft>
              <a:buSzPct val="102941"/>
              <a:buNone/>
            </a:pPr>
            <a:r>
              <a:t/>
            </a:r>
            <a:endParaRPr b="0" sz="1600"/>
          </a:p>
          <a:p>
            <a:pPr indent="0" lvl="0" marL="139700" rtl="0" algn="just">
              <a:lnSpc>
                <a:spcPct val="115000"/>
              </a:lnSpc>
              <a:spcBef>
                <a:spcPts val="0"/>
              </a:spcBef>
              <a:spcAft>
                <a:spcPts val="0"/>
              </a:spcAft>
              <a:buSzPct val="91503"/>
              <a:buNone/>
            </a:pPr>
            <a:r>
              <a:rPr i="0" lang="es-ES" sz="1800" u="none" strike="noStrike">
                <a:solidFill>
                  <a:srgbClr val="1D2125"/>
                </a:solidFill>
                <a:latin typeface="Arial"/>
                <a:ea typeface="Arial"/>
                <a:cs typeface="Arial"/>
                <a:sym typeface="Arial"/>
              </a:rPr>
              <a:t>Analizando el mercado de desarrollo web en España, podemos observar que es muy amplio en cuanto a este tipos de empresa, vamos a analizar unas cuantas para ir desmenuzando poco a poco hasta ver un análisis completo de estas empresas.</a:t>
            </a:r>
            <a:endParaRPr sz="2000"/>
          </a:p>
          <a:p>
            <a:pPr indent="0" lvl="0" marL="139700" rtl="0" algn="l">
              <a:lnSpc>
                <a:spcPct val="115000"/>
              </a:lnSpc>
              <a:spcBef>
                <a:spcPts val="0"/>
              </a:spcBef>
              <a:spcAft>
                <a:spcPts val="0"/>
              </a:spcAft>
              <a:buSzPct val="82352"/>
              <a:buNone/>
            </a:pPr>
            <a:br>
              <a:rPr lang="es-ES" sz="2000"/>
            </a:br>
            <a:br>
              <a:rPr lang="es-ES" sz="1600"/>
            </a:br>
            <a:endParaRPr sz="1200">
              <a:solidFill>
                <a:srgbClr val="000000"/>
              </a:solidFill>
              <a:latin typeface="Roboto"/>
              <a:ea typeface="Roboto"/>
              <a:cs typeface="Roboto"/>
              <a:sym typeface="Roboto"/>
            </a:endParaRPr>
          </a:p>
        </p:txBody>
      </p:sp>
      <p:pic>
        <p:nvPicPr>
          <p:cNvPr id="100" name="Google Shape;100;p4"/>
          <p:cNvPicPr preferRelativeResize="0"/>
          <p:nvPr/>
        </p:nvPicPr>
        <p:blipFill rotWithShape="1">
          <a:blip r:embed="rId4">
            <a:alphaModFix/>
          </a:blip>
          <a:srcRect b="0" l="0" r="0" t="0"/>
          <a:stretch/>
        </p:blipFill>
        <p:spPr>
          <a:xfrm>
            <a:off x="4294188" y="205926"/>
            <a:ext cx="1571625" cy="1571625"/>
          </a:xfrm>
          <a:prstGeom prst="rect">
            <a:avLst/>
          </a:prstGeom>
          <a:noFill/>
          <a:ln>
            <a:noFill/>
          </a:ln>
        </p:spPr>
      </p:pic>
      <p:pic>
        <p:nvPicPr>
          <p:cNvPr id="101" name="Google Shape;101;p4"/>
          <p:cNvPicPr preferRelativeResize="0"/>
          <p:nvPr/>
        </p:nvPicPr>
        <p:blipFill rotWithShape="1">
          <a:blip r:embed="rId5">
            <a:alphaModFix/>
          </a:blip>
          <a:srcRect b="0" l="0" r="0" t="0"/>
          <a:stretch/>
        </p:blipFill>
        <p:spPr>
          <a:xfrm>
            <a:off x="6935900" y="205925"/>
            <a:ext cx="1543050" cy="1571625"/>
          </a:xfrm>
          <a:prstGeom prst="rect">
            <a:avLst/>
          </a:prstGeom>
          <a:noFill/>
          <a:ln>
            <a:noFill/>
          </a:ln>
        </p:spPr>
      </p:pic>
      <p:pic>
        <p:nvPicPr>
          <p:cNvPr id="102" name="Google Shape;102;p4"/>
          <p:cNvPicPr preferRelativeResize="0"/>
          <p:nvPr/>
        </p:nvPicPr>
        <p:blipFill rotWithShape="1">
          <a:blip r:embed="rId6">
            <a:alphaModFix/>
          </a:blip>
          <a:srcRect b="0" l="0" r="0" t="0"/>
          <a:stretch/>
        </p:blipFill>
        <p:spPr>
          <a:xfrm>
            <a:off x="4364150" y="2358390"/>
            <a:ext cx="1609725" cy="1609725"/>
          </a:xfrm>
          <a:prstGeom prst="rect">
            <a:avLst/>
          </a:prstGeom>
          <a:noFill/>
          <a:ln>
            <a:noFill/>
          </a:ln>
        </p:spPr>
      </p:pic>
      <p:pic>
        <p:nvPicPr>
          <p:cNvPr id="103" name="Google Shape;103;p4"/>
          <p:cNvPicPr preferRelativeResize="0"/>
          <p:nvPr/>
        </p:nvPicPr>
        <p:blipFill rotWithShape="1">
          <a:blip r:embed="rId7">
            <a:alphaModFix/>
          </a:blip>
          <a:srcRect b="0" l="0" r="0" t="0"/>
          <a:stretch/>
        </p:blipFill>
        <p:spPr>
          <a:xfrm>
            <a:off x="6935900" y="2467894"/>
            <a:ext cx="1571625" cy="1571625"/>
          </a:xfrm>
          <a:prstGeom prst="rect">
            <a:avLst/>
          </a:prstGeom>
          <a:noFill/>
          <a:ln>
            <a:noFill/>
          </a:ln>
        </p:spPr>
      </p:pic>
      <p:sp>
        <p:nvSpPr>
          <p:cNvPr id="104" name="Google Shape;104;p4"/>
          <p:cNvSpPr txBox="1"/>
          <p:nvPr/>
        </p:nvSpPr>
        <p:spPr>
          <a:xfrm>
            <a:off x="4238308" y="1850767"/>
            <a:ext cx="1861410" cy="434407"/>
          </a:xfrm>
          <a:prstGeom prst="rect">
            <a:avLst/>
          </a:prstGeom>
          <a:noFill/>
          <a:ln>
            <a:noFill/>
          </a:ln>
        </p:spPr>
        <p:txBody>
          <a:bodyPr anchorCtr="0" anchor="t" bIns="91425" lIns="91425" spcFirstLastPara="1" rIns="91425" wrap="square" tIns="91425">
            <a:normAutofit fontScale="25000" lnSpcReduction="20000"/>
          </a:bodyPr>
          <a:lstStyle/>
          <a:p>
            <a:pPr indent="0" lvl="0" marL="139700" marR="0" rtl="0" algn="l">
              <a:lnSpc>
                <a:spcPct val="115000"/>
              </a:lnSpc>
              <a:spcBef>
                <a:spcPts val="0"/>
              </a:spcBef>
              <a:spcAft>
                <a:spcPts val="0"/>
              </a:spcAft>
              <a:buClr>
                <a:schemeClr val="dk2"/>
              </a:buClr>
              <a:buSzPct val="70000"/>
              <a:buFont typeface="Proxima Nova"/>
              <a:buNone/>
            </a:pPr>
            <a:r>
              <a:rPr b="1" i="0" lang="es-ES" sz="8000" u="none" cap="none" strike="noStrike">
                <a:solidFill>
                  <a:srgbClr val="002060"/>
                </a:solidFill>
                <a:latin typeface="Proxima Nova"/>
                <a:ea typeface="Proxima Nova"/>
                <a:cs typeface="Proxima Nova"/>
                <a:sym typeface="Proxima Nova"/>
              </a:rPr>
              <a:t>POW IDEAS</a:t>
            </a:r>
            <a:endParaRPr/>
          </a:p>
          <a:p>
            <a:pPr indent="0" lvl="0" marL="139700" marR="0" rtl="0" algn="l">
              <a:lnSpc>
                <a:spcPct val="115000"/>
              </a:lnSpc>
              <a:spcBef>
                <a:spcPts val="0"/>
              </a:spcBef>
              <a:spcAft>
                <a:spcPts val="0"/>
              </a:spcAft>
              <a:buClr>
                <a:schemeClr val="dk2"/>
              </a:buClr>
              <a:buSzPct val="280000"/>
              <a:buFont typeface="Proxima Nova"/>
              <a:buNone/>
            </a:pPr>
            <a:br>
              <a:rPr b="0" i="0" lang="es-ES" sz="2000" u="none" cap="none" strike="noStrike">
                <a:solidFill>
                  <a:schemeClr val="dk2"/>
                </a:solidFill>
                <a:latin typeface="Proxima Nova"/>
                <a:ea typeface="Proxima Nova"/>
                <a:cs typeface="Proxima Nova"/>
                <a:sym typeface="Proxima Nova"/>
              </a:rPr>
            </a:br>
            <a:br>
              <a:rPr b="0" i="0" lang="es-ES" sz="1600" u="none" cap="none" strike="noStrike">
                <a:solidFill>
                  <a:schemeClr val="dk2"/>
                </a:solidFill>
                <a:latin typeface="Proxima Nova"/>
                <a:ea typeface="Proxima Nova"/>
                <a:cs typeface="Proxima Nova"/>
                <a:sym typeface="Proxima Nova"/>
              </a:rPr>
            </a:br>
            <a:endParaRPr b="0" i="0" sz="1200" u="none" cap="none" strike="noStrike">
              <a:solidFill>
                <a:srgbClr val="000000"/>
              </a:solidFill>
              <a:latin typeface="Roboto"/>
              <a:ea typeface="Roboto"/>
              <a:cs typeface="Roboto"/>
              <a:sym typeface="Roboto"/>
            </a:endParaRPr>
          </a:p>
        </p:txBody>
      </p:sp>
      <p:sp>
        <p:nvSpPr>
          <p:cNvPr id="105" name="Google Shape;105;p4"/>
          <p:cNvSpPr txBox="1"/>
          <p:nvPr/>
        </p:nvSpPr>
        <p:spPr>
          <a:xfrm>
            <a:off x="7169805" y="1756780"/>
            <a:ext cx="1861410" cy="434407"/>
          </a:xfrm>
          <a:prstGeom prst="rect">
            <a:avLst/>
          </a:prstGeom>
          <a:noFill/>
          <a:ln>
            <a:noFill/>
          </a:ln>
        </p:spPr>
        <p:txBody>
          <a:bodyPr anchorCtr="0" anchor="t" bIns="91425" lIns="91425" spcFirstLastPara="1" rIns="91425" wrap="square" tIns="91425">
            <a:noAutofit/>
          </a:bodyPr>
          <a:lstStyle/>
          <a:p>
            <a:pPr indent="0" lvl="0" marL="139700" marR="0" rtl="0" algn="l">
              <a:lnSpc>
                <a:spcPct val="115000"/>
              </a:lnSpc>
              <a:spcBef>
                <a:spcPts val="0"/>
              </a:spcBef>
              <a:spcAft>
                <a:spcPts val="0"/>
              </a:spcAft>
              <a:buClr>
                <a:schemeClr val="dk2"/>
              </a:buClr>
              <a:buSzPts val="1400"/>
              <a:buFont typeface="Proxima Nova"/>
              <a:buNone/>
            </a:pPr>
            <a:r>
              <a:rPr b="1" i="0" lang="es-ES" sz="2000" u="none" cap="none" strike="noStrike">
                <a:solidFill>
                  <a:srgbClr val="000000"/>
                </a:solidFill>
                <a:latin typeface="Arial"/>
                <a:ea typeface="Arial"/>
                <a:cs typeface="Arial"/>
                <a:sym typeface="Arial"/>
              </a:rPr>
              <a:t>DIPE</a:t>
            </a:r>
            <a:br>
              <a:rPr b="0" i="0" lang="es-ES" sz="2000" u="none" cap="none" strike="noStrike">
                <a:solidFill>
                  <a:schemeClr val="dk2"/>
                </a:solidFill>
                <a:latin typeface="Proxima Nova"/>
                <a:ea typeface="Proxima Nova"/>
                <a:cs typeface="Proxima Nova"/>
                <a:sym typeface="Proxima Nova"/>
              </a:rPr>
            </a:br>
            <a:br>
              <a:rPr b="0" i="0" lang="es-ES" sz="2000" u="none" cap="none" strike="noStrike">
                <a:solidFill>
                  <a:schemeClr val="dk2"/>
                </a:solidFill>
                <a:latin typeface="Proxima Nova"/>
                <a:ea typeface="Proxima Nova"/>
                <a:cs typeface="Proxima Nova"/>
                <a:sym typeface="Proxima Nova"/>
              </a:rPr>
            </a:br>
            <a:endParaRPr b="0" i="0" sz="2000" u="none" cap="none" strike="noStrike">
              <a:solidFill>
                <a:srgbClr val="000000"/>
              </a:solidFill>
              <a:latin typeface="Roboto"/>
              <a:ea typeface="Roboto"/>
              <a:cs typeface="Roboto"/>
              <a:sym typeface="Roboto"/>
            </a:endParaRPr>
          </a:p>
        </p:txBody>
      </p:sp>
      <p:sp>
        <p:nvSpPr>
          <p:cNvPr id="106" name="Google Shape;106;p4"/>
          <p:cNvSpPr txBox="1"/>
          <p:nvPr/>
        </p:nvSpPr>
        <p:spPr>
          <a:xfrm>
            <a:off x="4238308" y="3968115"/>
            <a:ext cx="1861410" cy="434407"/>
          </a:xfrm>
          <a:prstGeom prst="rect">
            <a:avLst/>
          </a:prstGeom>
          <a:noFill/>
          <a:ln>
            <a:noFill/>
          </a:ln>
        </p:spPr>
        <p:txBody>
          <a:bodyPr anchorCtr="0" anchor="t" bIns="91425" lIns="91425" spcFirstLastPara="1" rIns="91425" wrap="square" tIns="91425">
            <a:noAutofit/>
          </a:bodyPr>
          <a:lstStyle/>
          <a:p>
            <a:pPr indent="0" lvl="0" marL="139700" marR="0" rtl="0" algn="ctr">
              <a:lnSpc>
                <a:spcPct val="115000"/>
              </a:lnSpc>
              <a:spcBef>
                <a:spcPts val="0"/>
              </a:spcBef>
              <a:spcAft>
                <a:spcPts val="0"/>
              </a:spcAft>
              <a:buClr>
                <a:schemeClr val="dk2"/>
              </a:buClr>
              <a:buSzPts val="1400"/>
              <a:buFont typeface="Proxima Nova"/>
              <a:buNone/>
            </a:pPr>
            <a:r>
              <a:rPr b="1" i="0" lang="es-ES" sz="2000" u="none" cap="none" strike="noStrike">
                <a:solidFill>
                  <a:srgbClr val="000000"/>
                </a:solidFill>
                <a:latin typeface="Arial"/>
                <a:ea typeface="Arial"/>
                <a:cs typeface="Arial"/>
                <a:sym typeface="Arial"/>
              </a:rPr>
              <a:t>SkyRocket Monster</a:t>
            </a:r>
            <a:br>
              <a:rPr b="0" i="0" lang="es-ES" sz="2000" u="none" cap="none" strike="noStrike">
                <a:solidFill>
                  <a:schemeClr val="dk2"/>
                </a:solidFill>
                <a:latin typeface="Proxima Nova"/>
                <a:ea typeface="Proxima Nova"/>
                <a:cs typeface="Proxima Nova"/>
                <a:sym typeface="Proxima Nova"/>
              </a:rPr>
            </a:br>
            <a:br>
              <a:rPr b="0" i="0" lang="es-ES" sz="2000" u="none" cap="none" strike="noStrike">
                <a:solidFill>
                  <a:schemeClr val="dk2"/>
                </a:solidFill>
                <a:latin typeface="Proxima Nova"/>
                <a:ea typeface="Proxima Nova"/>
                <a:cs typeface="Proxima Nova"/>
                <a:sym typeface="Proxima Nova"/>
              </a:rPr>
            </a:br>
            <a:endParaRPr b="0" i="0" sz="2000" u="none" cap="none" strike="noStrike">
              <a:solidFill>
                <a:srgbClr val="000000"/>
              </a:solidFill>
              <a:latin typeface="Roboto"/>
              <a:ea typeface="Roboto"/>
              <a:cs typeface="Roboto"/>
              <a:sym typeface="Roboto"/>
            </a:endParaRPr>
          </a:p>
        </p:txBody>
      </p:sp>
      <p:sp>
        <p:nvSpPr>
          <p:cNvPr id="107" name="Google Shape;107;p4"/>
          <p:cNvSpPr txBox="1"/>
          <p:nvPr/>
        </p:nvSpPr>
        <p:spPr>
          <a:xfrm>
            <a:off x="6587285" y="4121400"/>
            <a:ext cx="2423590" cy="434407"/>
          </a:xfrm>
          <a:prstGeom prst="rect">
            <a:avLst/>
          </a:prstGeom>
          <a:noFill/>
          <a:ln>
            <a:noFill/>
          </a:ln>
        </p:spPr>
        <p:txBody>
          <a:bodyPr anchorCtr="0" anchor="t" bIns="91425" lIns="91425" spcFirstLastPara="1" rIns="91425" wrap="square" tIns="91425">
            <a:noAutofit/>
          </a:bodyPr>
          <a:lstStyle/>
          <a:p>
            <a:pPr indent="0" lvl="0" marL="139700" marR="0" rtl="0" algn="l">
              <a:lnSpc>
                <a:spcPct val="115000"/>
              </a:lnSpc>
              <a:spcBef>
                <a:spcPts val="0"/>
              </a:spcBef>
              <a:spcAft>
                <a:spcPts val="0"/>
              </a:spcAft>
              <a:buClr>
                <a:schemeClr val="dk2"/>
              </a:buClr>
              <a:buSzPts val="1400"/>
              <a:buFont typeface="Proxima Nova"/>
              <a:buNone/>
            </a:pPr>
            <a:r>
              <a:rPr b="1" i="0" lang="es-ES" sz="2000" u="none" cap="none" strike="noStrike">
                <a:solidFill>
                  <a:srgbClr val="000000"/>
                </a:solidFill>
                <a:latin typeface="Arial"/>
                <a:ea typeface="Arial"/>
                <a:cs typeface="Arial"/>
                <a:sym typeface="Arial"/>
              </a:rPr>
              <a:t>Digital Hamster</a:t>
            </a:r>
            <a:br>
              <a:rPr b="0" i="0" lang="es-ES" sz="2000" u="none" cap="none" strike="noStrike">
                <a:solidFill>
                  <a:schemeClr val="dk2"/>
                </a:solidFill>
                <a:latin typeface="Proxima Nova"/>
                <a:ea typeface="Proxima Nova"/>
                <a:cs typeface="Proxima Nova"/>
                <a:sym typeface="Proxima Nova"/>
              </a:rPr>
            </a:br>
            <a:br>
              <a:rPr b="0" i="0" lang="es-ES" sz="2000" u="none" cap="none" strike="noStrike">
                <a:solidFill>
                  <a:schemeClr val="dk2"/>
                </a:solidFill>
                <a:latin typeface="Proxima Nova"/>
                <a:ea typeface="Proxima Nova"/>
                <a:cs typeface="Proxima Nova"/>
                <a:sym typeface="Proxima Nova"/>
              </a:rPr>
            </a:br>
            <a:endParaRPr b="0" i="0" sz="2000" u="none" cap="none" strike="noStrike">
              <a:solidFill>
                <a:srgbClr val="00000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Dinero en efectivo con monedas de oro dibujos animados vector ilustración  concepto financiero icono plano esquema | Vector Premium" id="112" name="Google Shape;112;p6"/>
          <p:cNvPicPr preferRelativeResize="0"/>
          <p:nvPr/>
        </p:nvPicPr>
        <p:blipFill rotWithShape="1">
          <a:blip r:embed="rId3">
            <a:alphaModFix amt="23000"/>
          </a:blip>
          <a:srcRect b="0" l="0" r="0" t="0"/>
          <a:stretch/>
        </p:blipFill>
        <p:spPr>
          <a:xfrm>
            <a:off x="3168405" y="0"/>
            <a:ext cx="5975596" cy="5143500"/>
          </a:xfrm>
          <a:prstGeom prst="rect">
            <a:avLst/>
          </a:prstGeom>
          <a:noFill/>
          <a:ln>
            <a:noFill/>
          </a:ln>
        </p:spPr>
      </p:pic>
      <p:sp>
        <p:nvSpPr>
          <p:cNvPr id="113" name="Google Shape;113;p6"/>
          <p:cNvSpPr/>
          <p:nvPr/>
        </p:nvSpPr>
        <p:spPr>
          <a:xfrm>
            <a:off x="0" y="0"/>
            <a:ext cx="3113759" cy="5143500"/>
          </a:xfrm>
          <a:prstGeom prst="rect">
            <a:avLst/>
          </a:prstGeom>
          <a:solidFill>
            <a:srgbClr val="5B78E5"/>
          </a:solidFill>
          <a:ln cap="flat" cmpd="sng" w="25400">
            <a:solidFill>
              <a:srgbClr val="1D25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6"/>
          <p:cNvSpPr txBox="1"/>
          <p:nvPr>
            <p:ph type="title"/>
          </p:nvPr>
        </p:nvSpPr>
        <p:spPr>
          <a:xfrm>
            <a:off x="64670" y="2037932"/>
            <a:ext cx="2984400" cy="84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ES" sz="2000">
                <a:solidFill>
                  <a:srgbClr val="FFFFFF"/>
                </a:solidFill>
              </a:rPr>
              <a:t>Estudio de Mercado</a:t>
            </a:r>
            <a:br>
              <a:rPr lang="es-ES" sz="2000">
                <a:solidFill>
                  <a:srgbClr val="FFFFFF"/>
                </a:solidFill>
              </a:rPr>
            </a:br>
            <a:endParaRPr>
              <a:solidFill>
                <a:srgbClr val="FFFFFF"/>
              </a:solidFill>
            </a:endParaRPr>
          </a:p>
        </p:txBody>
      </p:sp>
      <p:sp>
        <p:nvSpPr>
          <p:cNvPr id="115" name="Google Shape;115;p6"/>
          <p:cNvSpPr txBox="1"/>
          <p:nvPr>
            <p:ph idx="1" type="body"/>
          </p:nvPr>
        </p:nvSpPr>
        <p:spPr>
          <a:xfrm>
            <a:off x="3462925" y="348625"/>
            <a:ext cx="4469100" cy="2693700"/>
          </a:xfrm>
          <a:prstGeom prst="rect">
            <a:avLst/>
          </a:prstGeom>
          <a:noFill/>
          <a:ln>
            <a:noFill/>
          </a:ln>
        </p:spPr>
        <p:txBody>
          <a:bodyPr anchorCtr="0" anchor="t" bIns="91425" lIns="91425" spcFirstLastPara="1" rIns="91425" wrap="square" tIns="91425">
            <a:normAutofit fontScale="25000" lnSpcReduction="20000"/>
          </a:bodyPr>
          <a:lstStyle/>
          <a:p>
            <a:pPr indent="-89992" lvl="0" marL="89992" rtl="0" algn="l">
              <a:lnSpc>
                <a:spcPct val="115000"/>
              </a:lnSpc>
              <a:spcBef>
                <a:spcPts val="0"/>
              </a:spcBef>
              <a:spcAft>
                <a:spcPts val="0"/>
              </a:spcAft>
              <a:buSzPct val="93333"/>
              <a:buChar char="●"/>
            </a:pPr>
            <a:r>
              <a:rPr b="1" i="0" lang="es-ES" sz="6000" u="none" strike="noStrike">
                <a:solidFill>
                  <a:srgbClr val="000000"/>
                </a:solidFill>
                <a:latin typeface="League Spartan"/>
                <a:ea typeface="League Spartan"/>
                <a:cs typeface="League Spartan"/>
                <a:sym typeface="League Spartan"/>
              </a:rPr>
              <a:t>PRECIO</a:t>
            </a:r>
            <a:endParaRPr/>
          </a:p>
          <a:p>
            <a:pPr indent="-1091" lvl="0" marL="89992" rtl="0" algn="l">
              <a:lnSpc>
                <a:spcPct val="115000"/>
              </a:lnSpc>
              <a:spcBef>
                <a:spcPts val="0"/>
              </a:spcBef>
              <a:spcAft>
                <a:spcPts val="0"/>
              </a:spcAft>
              <a:buSzPct val="93333"/>
              <a:buNone/>
            </a:pPr>
            <a:r>
              <a:t/>
            </a:r>
            <a:endParaRPr b="1" sz="6000">
              <a:solidFill>
                <a:srgbClr val="000000"/>
              </a:solidFill>
              <a:latin typeface="League Spartan"/>
              <a:ea typeface="League Spartan"/>
              <a:cs typeface="League Spartan"/>
              <a:sym typeface="League Spartan"/>
            </a:endParaRPr>
          </a:p>
          <a:p>
            <a:pPr indent="0" lvl="0" marL="0" rtl="0" algn="l">
              <a:lnSpc>
                <a:spcPct val="115000"/>
              </a:lnSpc>
              <a:spcBef>
                <a:spcPts val="0"/>
              </a:spcBef>
              <a:spcAft>
                <a:spcPts val="0"/>
              </a:spcAft>
              <a:buSzPct val="93333"/>
              <a:buNone/>
            </a:pPr>
            <a:r>
              <a:rPr b="0" i="0" lang="es-ES" sz="6000" u="none" strike="noStrike">
                <a:solidFill>
                  <a:srgbClr val="000000"/>
                </a:solidFill>
                <a:latin typeface="Arial"/>
                <a:ea typeface="Arial"/>
                <a:cs typeface="Arial"/>
                <a:sym typeface="Arial"/>
              </a:rPr>
              <a:t>En promedio piden de </a:t>
            </a:r>
            <a:r>
              <a:rPr b="1" i="0" lang="es-ES" sz="6000" u="none" strike="noStrike">
                <a:solidFill>
                  <a:srgbClr val="000000"/>
                </a:solidFill>
                <a:latin typeface="Arial"/>
                <a:ea typeface="Arial"/>
                <a:cs typeface="Arial"/>
                <a:sym typeface="Arial"/>
              </a:rPr>
              <a:t>200 a 1000 euros </a:t>
            </a:r>
            <a:r>
              <a:rPr b="0" i="0" lang="es-ES" sz="6000" u="none" strike="noStrike">
                <a:solidFill>
                  <a:srgbClr val="000000"/>
                </a:solidFill>
                <a:latin typeface="Arial"/>
                <a:ea typeface="Arial"/>
                <a:cs typeface="Arial"/>
                <a:sym typeface="Arial"/>
              </a:rPr>
              <a:t>por cada servicio que ofrecen, claro, dependiendo del esfuerzo que requiera cada uno, además de que pueden fijar un presupuesto por lo que se pide en algunas de las páginas, como:</a:t>
            </a:r>
            <a:endParaRPr/>
          </a:p>
          <a:p>
            <a:pPr indent="0" lvl="0" marL="0" rtl="0" algn="l">
              <a:lnSpc>
                <a:spcPct val="115000"/>
              </a:lnSpc>
              <a:spcBef>
                <a:spcPts val="0"/>
              </a:spcBef>
              <a:spcAft>
                <a:spcPts val="0"/>
              </a:spcAft>
              <a:buSzPct val="93333"/>
              <a:buNone/>
            </a:pPr>
            <a:r>
              <a:t/>
            </a:r>
            <a:endParaRPr b="1" i="0" sz="6000" u="none" strike="noStrike">
              <a:solidFill>
                <a:srgbClr val="000000"/>
              </a:solidFill>
              <a:latin typeface="Arial"/>
              <a:ea typeface="Arial"/>
              <a:cs typeface="Arial"/>
              <a:sym typeface="Arial"/>
            </a:endParaRPr>
          </a:p>
          <a:p>
            <a:pPr indent="-285750" lvl="0" marL="285750" rtl="0" algn="l">
              <a:lnSpc>
                <a:spcPct val="115000"/>
              </a:lnSpc>
              <a:spcBef>
                <a:spcPts val="0"/>
              </a:spcBef>
              <a:spcAft>
                <a:spcPts val="0"/>
              </a:spcAft>
              <a:buSzPct val="93333"/>
              <a:buChar char="●"/>
            </a:pPr>
            <a:r>
              <a:rPr b="1" i="0" lang="es-ES" sz="6000" u="none" strike="noStrike">
                <a:solidFill>
                  <a:srgbClr val="000000"/>
                </a:solidFill>
                <a:latin typeface="Arial"/>
                <a:ea typeface="Arial"/>
                <a:cs typeface="Arial"/>
                <a:sym typeface="Arial"/>
              </a:rPr>
              <a:t>SkyRocketMonster </a:t>
            </a:r>
            <a:endParaRPr/>
          </a:p>
          <a:p>
            <a:pPr indent="-285750" lvl="0" marL="285750" rtl="0" algn="l">
              <a:lnSpc>
                <a:spcPct val="115000"/>
              </a:lnSpc>
              <a:spcBef>
                <a:spcPts val="0"/>
              </a:spcBef>
              <a:spcAft>
                <a:spcPts val="0"/>
              </a:spcAft>
              <a:buSzPct val="93333"/>
              <a:buChar char="●"/>
            </a:pPr>
            <a:r>
              <a:rPr b="1" i="0" lang="es-ES" sz="6000" u="none" strike="noStrike">
                <a:solidFill>
                  <a:srgbClr val="000000"/>
                </a:solidFill>
                <a:latin typeface="Arial"/>
                <a:ea typeface="Arial"/>
                <a:cs typeface="Arial"/>
                <a:sym typeface="Arial"/>
              </a:rPr>
              <a:t> Pow Ideas</a:t>
            </a:r>
            <a:endParaRPr/>
          </a:p>
          <a:p>
            <a:pPr indent="0" lvl="0" marL="0" rtl="0" algn="l">
              <a:lnSpc>
                <a:spcPct val="115000"/>
              </a:lnSpc>
              <a:spcBef>
                <a:spcPts val="0"/>
              </a:spcBef>
              <a:spcAft>
                <a:spcPts val="0"/>
              </a:spcAft>
              <a:buSzPct val="233333"/>
              <a:buNone/>
            </a:pPr>
            <a:br>
              <a:rPr lang="es-ES" sz="2400"/>
            </a:br>
            <a:br>
              <a:rPr lang="es-ES" sz="2400"/>
            </a:br>
            <a:br>
              <a:rPr lang="es-ES" sz="2000"/>
            </a:br>
            <a:br>
              <a:rPr lang="es-ES" sz="1600"/>
            </a:br>
            <a:endParaRPr sz="1200">
              <a:solidFill>
                <a:srgbClr val="000000"/>
              </a:solidFill>
              <a:latin typeface="Roboto"/>
              <a:ea typeface="Roboto"/>
              <a:cs typeface="Roboto"/>
              <a:sym typeface="Roboto"/>
            </a:endParaRPr>
          </a:p>
        </p:txBody>
      </p:sp>
      <p:sp>
        <p:nvSpPr>
          <p:cNvPr id="116" name="Google Shape;116;p6"/>
          <p:cNvSpPr txBox="1"/>
          <p:nvPr/>
        </p:nvSpPr>
        <p:spPr>
          <a:xfrm>
            <a:off x="3386082" y="2813576"/>
            <a:ext cx="4709100" cy="4116000"/>
          </a:xfrm>
          <a:prstGeom prst="rect">
            <a:avLst/>
          </a:prstGeom>
          <a:noFill/>
          <a:ln>
            <a:noFill/>
          </a:ln>
        </p:spPr>
        <p:txBody>
          <a:bodyPr anchorCtr="0" anchor="t" bIns="91425" lIns="91425" spcFirstLastPara="1" rIns="91425" wrap="square" tIns="91425">
            <a:normAutofit lnSpcReduction="10000"/>
          </a:bodyPr>
          <a:lstStyle/>
          <a:p>
            <a:pPr indent="0" lvl="0" marL="0" marR="0" rtl="0" algn="just">
              <a:lnSpc>
                <a:spcPct val="115000"/>
              </a:lnSpc>
              <a:spcBef>
                <a:spcPts val="0"/>
              </a:spcBef>
              <a:spcAft>
                <a:spcPts val="0"/>
              </a:spcAft>
              <a:buClr>
                <a:schemeClr val="dk2"/>
              </a:buClr>
              <a:buSzPts val="1400"/>
              <a:buFont typeface="Proxima Nova"/>
              <a:buNone/>
            </a:pPr>
            <a:r>
              <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chemeClr val="dk2"/>
              </a:buClr>
              <a:buSzPts val="1400"/>
              <a:buFont typeface="Proxima Nova"/>
              <a:buNone/>
            </a:pPr>
            <a:r>
              <a:rPr b="0" i="0" lang="es-ES" sz="1400" u="none" cap="none" strike="noStrike">
                <a:solidFill>
                  <a:srgbClr val="000000"/>
                </a:solidFill>
                <a:latin typeface="Arial"/>
                <a:ea typeface="Arial"/>
                <a:cs typeface="Arial"/>
                <a:sym typeface="Arial"/>
              </a:rPr>
              <a:t>Además de consultar ofertas, rebaja de precios, o tiempos de pago(en plazos), pero en otros casos como la </a:t>
            </a:r>
            <a:r>
              <a:rPr b="1" i="0" lang="es-ES" sz="1400" u="none" cap="none" strike="noStrike">
                <a:solidFill>
                  <a:srgbClr val="000000"/>
                </a:solidFill>
                <a:latin typeface="Arial"/>
                <a:ea typeface="Arial"/>
                <a:cs typeface="Arial"/>
                <a:sym typeface="Arial"/>
              </a:rPr>
              <a:t>de Digital Hamster y Dipe</a:t>
            </a:r>
            <a:r>
              <a:rPr b="0" i="0" lang="es-ES" sz="1400" u="none" cap="none" strike="noStrike">
                <a:solidFill>
                  <a:srgbClr val="000000"/>
                </a:solidFill>
                <a:latin typeface="Arial"/>
                <a:ea typeface="Arial"/>
                <a:cs typeface="Arial"/>
                <a:sym typeface="Arial"/>
              </a:rPr>
              <a:t>, los precios de algunos servicios puede llegar hasta </a:t>
            </a:r>
            <a:r>
              <a:rPr b="1" i="0" lang="es-ES" sz="1400" u="none" cap="none" strike="noStrike">
                <a:solidFill>
                  <a:srgbClr val="000000"/>
                </a:solidFill>
              </a:rPr>
              <a:t>los 10000 euros</a:t>
            </a:r>
            <a:r>
              <a:rPr b="0" i="0" lang="es-ES" sz="1400" u="none" cap="none" strike="noStrike">
                <a:solidFill>
                  <a:srgbClr val="000000"/>
                </a:solidFill>
                <a:latin typeface="Arial"/>
                <a:ea typeface="Arial"/>
                <a:cs typeface="Arial"/>
                <a:sym typeface="Arial"/>
              </a:rPr>
              <a:t>, por un trabajo de E-commerce, lo que por ejemplo, en otra se puede encontrar de 500 a 1000 euros solamente.</a:t>
            </a:r>
            <a:endParaRPr b="0" i="0" sz="1400" u="none" cap="none" strike="noStrike">
              <a:solidFill>
                <a:schemeClr val="dk2"/>
              </a:solidFill>
              <a:latin typeface="Arial"/>
              <a:ea typeface="Arial"/>
              <a:cs typeface="Arial"/>
              <a:sym typeface="Arial"/>
            </a:endParaRPr>
          </a:p>
          <a:p>
            <a:pPr indent="0" lvl="0" marL="139700" marR="0" rtl="0" algn="l">
              <a:lnSpc>
                <a:spcPct val="115000"/>
              </a:lnSpc>
              <a:spcBef>
                <a:spcPts val="0"/>
              </a:spcBef>
              <a:spcAft>
                <a:spcPts val="0"/>
              </a:spcAft>
              <a:buClr>
                <a:schemeClr val="dk2"/>
              </a:buClr>
              <a:buSzPts val="1400"/>
              <a:buFont typeface="Proxima Nova"/>
              <a:buNone/>
            </a:pPr>
            <a:br>
              <a:rPr b="0" i="0" lang="es-ES" sz="3200" u="none" cap="none" strike="noStrike">
                <a:solidFill>
                  <a:schemeClr val="dk2"/>
                </a:solidFill>
                <a:latin typeface="Proxima Nova"/>
                <a:ea typeface="Proxima Nova"/>
                <a:cs typeface="Proxima Nova"/>
                <a:sym typeface="Proxima Nova"/>
              </a:rPr>
            </a:br>
            <a:br>
              <a:rPr b="0" i="0" lang="es-ES" sz="2400" u="none" cap="none" strike="noStrike">
                <a:solidFill>
                  <a:schemeClr val="dk2"/>
                </a:solidFill>
                <a:latin typeface="Proxima Nova"/>
                <a:ea typeface="Proxima Nova"/>
                <a:cs typeface="Proxima Nova"/>
                <a:sym typeface="Proxima Nova"/>
              </a:rPr>
            </a:br>
            <a:br>
              <a:rPr b="0" i="0" lang="es-ES" sz="2400" u="none" cap="none" strike="noStrike">
                <a:solidFill>
                  <a:schemeClr val="dk2"/>
                </a:solidFill>
                <a:latin typeface="Proxima Nova"/>
                <a:ea typeface="Proxima Nova"/>
                <a:cs typeface="Proxima Nova"/>
                <a:sym typeface="Proxima Nova"/>
              </a:rPr>
            </a:br>
            <a:br>
              <a:rPr b="0" i="0" lang="es-ES" sz="2000" u="none" cap="none" strike="noStrike">
                <a:solidFill>
                  <a:schemeClr val="dk2"/>
                </a:solidFill>
                <a:latin typeface="Proxima Nova"/>
                <a:ea typeface="Proxima Nova"/>
                <a:cs typeface="Proxima Nova"/>
                <a:sym typeface="Proxima Nova"/>
              </a:rPr>
            </a:br>
            <a:br>
              <a:rPr b="0" i="0" lang="es-ES" sz="1600" u="none" cap="none" strike="noStrike">
                <a:solidFill>
                  <a:schemeClr val="dk2"/>
                </a:solidFill>
                <a:latin typeface="Proxima Nova"/>
                <a:ea typeface="Proxima Nova"/>
                <a:cs typeface="Proxima Nova"/>
                <a:sym typeface="Proxima Nova"/>
              </a:rPr>
            </a:br>
            <a:endParaRPr b="0" i="0" sz="1200" u="none" cap="none" strike="noStrike">
              <a:solidFill>
                <a:srgbClr val="000000"/>
              </a:solidFill>
              <a:latin typeface="Roboto"/>
              <a:ea typeface="Roboto"/>
              <a:cs typeface="Roboto"/>
              <a:sym typeface="Roboto"/>
            </a:endParaRPr>
          </a:p>
        </p:txBody>
      </p:sp>
      <p:pic>
        <p:nvPicPr>
          <p:cNvPr descr="Dinero volando contorno" id="117" name="Google Shape;117;p6"/>
          <p:cNvPicPr preferRelativeResize="0"/>
          <p:nvPr/>
        </p:nvPicPr>
        <p:blipFill rotWithShape="1">
          <a:blip r:embed="rId4">
            <a:alphaModFix/>
          </a:blip>
          <a:srcRect b="0" l="0" r="0" t="0"/>
          <a:stretch/>
        </p:blipFill>
        <p:spPr>
          <a:xfrm>
            <a:off x="8434142" y="348617"/>
            <a:ext cx="914400" cy="914400"/>
          </a:xfrm>
          <a:prstGeom prst="rect">
            <a:avLst/>
          </a:prstGeom>
          <a:noFill/>
          <a:ln>
            <a:noFill/>
          </a:ln>
        </p:spPr>
      </p:pic>
      <p:pic>
        <p:nvPicPr>
          <p:cNvPr descr="Monedas con relleno sólido" id="118" name="Google Shape;118;p6"/>
          <p:cNvPicPr preferRelativeResize="0"/>
          <p:nvPr/>
        </p:nvPicPr>
        <p:blipFill rotWithShape="1">
          <a:blip r:embed="rId5">
            <a:alphaModFix/>
          </a:blip>
          <a:srcRect b="0" l="0" r="0" t="0"/>
          <a:stretch/>
        </p:blipFill>
        <p:spPr>
          <a:xfrm>
            <a:off x="8547354" y="3392976"/>
            <a:ext cx="914400" cy="914400"/>
          </a:xfrm>
          <a:prstGeom prst="rect">
            <a:avLst/>
          </a:prstGeom>
          <a:noFill/>
          <a:ln>
            <a:noFill/>
          </a:ln>
        </p:spPr>
      </p:pic>
      <p:pic>
        <p:nvPicPr>
          <p:cNvPr descr="Euro contorno" id="119" name="Google Shape;119;p6"/>
          <p:cNvPicPr preferRelativeResize="0"/>
          <p:nvPr/>
        </p:nvPicPr>
        <p:blipFill rotWithShape="1">
          <a:blip r:embed="rId6">
            <a:alphaModFix/>
          </a:blip>
          <a:srcRect b="0" l="0" r="0" t="0"/>
          <a:stretch/>
        </p:blipFill>
        <p:spPr>
          <a:xfrm>
            <a:off x="8095174" y="1751461"/>
            <a:ext cx="914400" cy="91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9f841313d5_1_13"/>
          <p:cNvSpPr/>
          <p:nvPr/>
        </p:nvSpPr>
        <p:spPr>
          <a:xfrm>
            <a:off x="4004025" y="56700"/>
            <a:ext cx="51627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5" name="Google Shape;125;g29f841313d5_1_13"/>
          <p:cNvSpPr txBox="1"/>
          <p:nvPr>
            <p:ph type="title"/>
          </p:nvPr>
        </p:nvSpPr>
        <p:spPr>
          <a:xfrm>
            <a:off x="4139500" y="224200"/>
            <a:ext cx="4709100" cy="523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ES" sz="2000">
                <a:solidFill>
                  <a:srgbClr val="FF9100"/>
                </a:solidFill>
              </a:rPr>
              <a:t>CONCLUSIÓN DE ANÁLISIS</a:t>
            </a:r>
            <a:endParaRPr/>
          </a:p>
        </p:txBody>
      </p:sp>
      <p:sp>
        <p:nvSpPr>
          <p:cNvPr id="126" name="Google Shape;126;g29f841313d5_1_13"/>
          <p:cNvSpPr txBox="1"/>
          <p:nvPr/>
        </p:nvSpPr>
        <p:spPr>
          <a:xfrm>
            <a:off x="4219500" y="748000"/>
            <a:ext cx="4924500" cy="4475700"/>
          </a:xfrm>
          <a:prstGeom prst="rect">
            <a:avLst/>
          </a:prstGeom>
          <a:noFill/>
          <a:ln>
            <a:noFill/>
          </a:ln>
        </p:spPr>
        <p:txBody>
          <a:bodyPr anchorCtr="0" anchor="t" bIns="91425" lIns="91425" spcFirstLastPara="1" rIns="91425" wrap="square" tIns="91425">
            <a:normAutofit fontScale="25000" lnSpcReduction="20000"/>
          </a:bodyPr>
          <a:lstStyle/>
          <a:p>
            <a:pPr indent="0" lvl="0" marL="0" marR="0" rtl="0" algn="l">
              <a:lnSpc>
                <a:spcPct val="115000"/>
              </a:lnSpc>
              <a:spcBef>
                <a:spcPts val="0"/>
              </a:spcBef>
              <a:spcAft>
                <a:spcPts val="0"/>
              </a:spcAft>
              <a:buNone/>
            </a:pPr>
            <a:r>
              <a:t/>
            </a:r>
            <a:endParaRPr sz="5957">
              <a:solidFill>
                <a:srgbClr val="1D2125"/>
              </a:solidFill>
              <a:latin typeface="League Spartan"/>
              <a:ea typeface="League Spartan"/>
              <a:cs typeface="League Spartan"/>
              <a:sym typeface="League Spartan"/>
            </a:endParaRPr>
          </a:p>
          <a:p>
            <a:pPr indent="-323178" lvl="0" marL="457200" marR="0" rtl="0" algn="l">
              <a:lnSpc>
                <a:spcPct val="115000"/>
              </a:lnSpc>
              <a:spcBef>
                <a:spcPts val="0"/>
              </a:spcBef>
              <a:spcAft>
                <a:spcPts val="0"/>
              </a:spcAft>
              <a:buClr>
                <a:srgbClr val="1D2125"/>
              </a:buClr>
              <a:buSzPct val="100000"/>
              <a:buFont typeface="League Spartan"/>
              <a:buChar char="●"/>
            </a:pPr>
            <a:r>
              <a:rPr b="1" lang="es-ES" sz="5957">
                <a:solidFill>
                  <a:srgbClr val="1D2125"/>
                </a:solidFill>
                <a:latin typeface="League Spartan"/>
                <a:ea typeface="League Spartan"/>
                <a:cs typeface="League Spartan"/>
                <a:sym typeface="League Spartan"/>
              </a:rPr>
              <a:t>Variedad de Servicios:</a:t>
            </a:r>
            <a:r>
              <a:rPr lang="es-ES" sz="5957">
                <a:solidFill>
                  <a:srgbClr val="1D2125"/>
                </a:solidFill>
                <a:latin typeface="League Spartan"/>
                <a:ea typeface="League Spartan"/>
                <a:cs typeface="League Spartan"/>
                <a:sym typeface="League Spartan"/>
              </a:rPr>
              <a:t> Estas empresas no se limitan al desarrollo web, ofreciendo también servicios como SEO, estrategia digital, publicidad online.</a:t>
            </a:r>
            <a:endParaRPr sz="5957">
              <a:solidFill>
                <a:srgbClr val="1D2125"/>
              </a:solidFill>
              <a:latin typeface="League Spartan"/>
              <a:ea typeface="League Spartan"/>
              <a:cs typeface="League Spartan"/>
              <a:sym typeface="League Spartan"/>
            </a:endParaRPr>
          </a:p>
          <a:p>
            <a:pPr indent="0" lvl="0" marL="0" marR="0" rtl="0" algn="l">
              <a:lnSpc>
                <a:spcPct val="115000"/>
              </a:lnSpc>
              <a:spcBef>
                <a:spcPts val="0"/>
              </a:spcBef>
              <a:spcAft>
                <a:spcPts val="0"/>
              </a:spcAft>
              <a:buNone/>
            </a:pPr>
            <a:r>
              <a:t/>
            </a:r>
            <a:endParaRPr b="1" sz="5957">
              <a:solidFill>
                <a:srgbClr val="1D2125"/>
              </a:solidFill>
              <a:latin typeface="League Spartan"/>
              <a:ea typeface="League Spartan"/>
              <a:cs typeface="League Spartan"/>
              <a:sym typeface="League Spartan"/>
            </a:endParaRPr>
          </a:p>
          <a:p>
            <a:pPr indent="0" lvl="0" marL="0" marR="0" rtl="0" algn="l">
              <a:lnSpc>
                <a:spcPct val="115000"/>
              </a:lnSpc>
              <a:spcBef>
                <a:spcPts val="0"/>
              </a:spcBef>
              <a:spcAft>
                <a:spcPts val="0"/>
              </a:spcAft>
              <a:buNone/>
            </a:pPr>
            <a:r>
              <a:rPr b="1" lang="es-ES" sz="5957">
                <a:solidFill>
                  <a:srgbClr val="1D2125"/>
                </a:solidFill>
                <a:latin typeface="League Spartan"/>
                <a:ea typeface="League Spartan"/>
                <a:cs typeface="League Spartan"/>
                <a:sym typeface="League Spartan"/>
              </a:rPr>
              <a:t> ● Idiomas y Mercado Internacional:</a:t>
            </a:r>
            <a:r>
              <a:rPr lang="es-ES" sz="5957">
                <a:solidFill>
                  <a:srgbClr val="1D2125"/>
                </a:solidFill>
                <a:latin typeface="League Spartan"/>
                <a:ea typeface="League Spartan"/>
                <a:cs typeface="League Spartan"/>
                <a:sym typeface="League Spartan"/>
              </a:rPr>
              <a:t> La capacidad de ofrecer servicios en varios idiomas, como español, inglés, italiano, francés, ruso y catalán.</a:t>
            </a:r>
            <a:endParaRPr sz="5957">
              <a:solidFill>
                <a:srgbClr val="1D2125"/>
              </a:solidFill>
              <a:latin typeface="League Spartan"/>
              <a:ea typeface="League Spartan"/>
              <a:cs typeface="League Spartan"/>
              <a:sym typeface="League Spartan"/>
            </a:endParaRPr>
          </a:p>
          <a:p>
            <a:pPr indent="0" lvl="0" marL="0" marR="0" rtl="0" algn="l">
              <a:lnSpc>
                <a:spcPct val="115000"/>
              </a:lnSpc>
              <a:spcBef>
                <a:spcPts val="0"/>
              </a:spcBef>
              <a:spcAft>
                <a:spcPts val="0"/>
              </a:spcAft>
              <a:buNone/>
            </a:pPr>
            <a:r>
              <a:t/>
            </a:r>
            <a:endParaRPr sz="5957">
              <a:solidFill>
                <a:srgbClr val="1D2125"/>
              </a:solidFill>
              <a:latin typeface="League Spartan"/>
              <a:ea typeface="League Spartan"/>
              <a:cs typeface="League Spartan"/>
              <a:sym typeface="League Spartan"/>
            </a:endParaRPr>
          </a:p>
          <a:p>
            <a:pPr indent="0" lvl="0" marL="0" marR="0" rtl="0" algn="l">
              <a:lnSpc>
                <a:spcPct val="115000"/>
              </a:lnSpc>
              <a:spcBef>
                <a:spcPts val="0"/>
              </a:spcBef>
              <a:spcAft>
                <a:spcPts val="0"/>
              </a:spcAft>
              <a:buNone/>
            </a:pPr>
            <a:r>
              <a:rPr lang="es-ES" sz="5957">
                <a:solidFill>
                  <a:srgbClr val="1D2125"/>
                </a:solidFill>
                <a:latin typeface="League Spartan"/>
                <a:ea typeface="League Spartan"/>
                <a:cs typeface="League Spartan"/>
                <a:sym typeface="League Spartan"/>
              </a:rPr>
              <a:t> ●</a:t>
            </a:r>
            <a:r>
              <a:rPr b="1" lang="es-ES" sz="5957">
                <a:solidFill>
                  <a:srgbClr val="1D2125"/>
                </a:solidFill>
                <a:latin typeface="League Spartan"/>
                <a:ea typeface="League Spartan"/>
                <a:cs typeface="League Spartan"/>
                <a:sym typeface="League Spartan"/>
              </a:rPr>
              <a:t> Experiencia y Colaboraciones:</a:t>
            </a:r>
            <a:r>
              <a:rPr lang="es-ES" sz="5957">
                <a:solidFill>
                  <a:srgbClr val="1D2125"/>
                </a:solidFill>
                <a:latin typeface="League Spartan"/>
                <a:ea typeface="League Spartan"/>
                <a:cs typeface="League Spartan"/>
                <a:sym typeface="League Spartan"/>
              </a:rPr>
              <a:t> Aunque las cifras de proyectos varían, todas las empresas han acumulado experiencia en el campo, respaldada por el número de proyectos completado. </a:t>
            </a:r>
            <a:endParaRPr sz="5650">
              <a:solidFill>
                <a:srgbClr val="1D2125"/>
              </a:solidFill>
              <a:latin typeface="League Spartan"/>
              <a:ea typeface="League Spartan"/>
              <a:cs typeface="League Spartan"/>
              <a:sym typeface="League Spartan"/>
            </a:endParaRPr>
          </a:p>
          <a:p>
            <a:pPr indent="0" lvl="0" marL="0" marR="0" rtl="0" algn="l">
              <a:lnSpc>
                <a:spcPct val="115000"/>
              </a:lnSpc>
              <a:spcBef>
                <a:spcPts val="0"/>
              </a:spcBef>
              <a:spcAft>
                <a:spcPts val="0"/>
              </a:spcAft>
              <a:buNone/>
            </a:pPr>
            <a:r>
              <a:t/>
            </a:r>
            <a:endParaRPr sz="5650">
              <a:solidFill>
                <a:srgbClr val="1D2125"/>
              </a:solidFill>
              <a:latin typeface="League Spartan"/>
              <a:ea typeface="League Spartan"/>
              <a:cs typeface="League Spartan"/>
              <a:sym typeface="League Spartan"/>
            </a:endParaRPr>
          </a:p>
          <a:p>
            <a:pPr indent="0" lvl="0" marL="0" marR="0" rtl="0" algn="l">
              <a:lnSpc>
                <a:spcPct val="115000"/>
              </a:lnSpc>
              <a:spcBef>
                <a:spcPts val="0"/>
              </a:spcBef>
              <a:spcAft>
                <a:spcPts val="0"/>
              </a:spcAft>
              <a:buNone/>
            </a:pPr>
            <a:r>
              <a:rPr lang="es-ES" sz="5650">
                <a:solidFill>
                  <a:srgbClr val="1D2125"/>
                </a:solidFill>
                <a:latin typeface="League Spartan"/>
                <a:ea typeface="League Spartan"/>
                <a:cs typeface="League Spartan"/>
                <a:sym typeface="League Spartan"/>
              </a:rPr>
              <a:t>●</a:t>
            </a:r>
            <a:r>
              <a:rPr b="1" lang="es-ES" sz="5650">
                <a:solidFill>
                  <a:srgbClr val="1D2125"/>
                </a:solidFill>
                <a:latin typeface="League Spartan"/>
                <a:ea typeface="League Spartan"/>
                <a:cs typeface="League Spartan"/>
                <a:sym typeface="League Spartan"/>
              </a:rPr>
              <a:t> Rango de Precios: </a:t>
            </a:r>
            <a:r>
              <a:rPr lang="es-ES" sz="5650">
                <a:solidFill>
                  <a:srgbClr val="1D2125"/>
                </a:solidFill>
                <a:latin typeface="League Spartan"/>
                <a:ea typeface="League Spartan"/>
                <a:cs typeface="League Spartan"/>
                <a:sym typeface="League Spartan"/>
              </a:rPr>
              <a:t>Los precios varían según el servicio y la complejidad del proyecto, con un rango promedio de 200 a 1000 euros. Algunas empresas, como Digital Hamster y DIPE, pueden cobrar hasta 10,000 euros por proyectos más extensos, mientras que otras ofrecen ofertas, descuentos o planes de pago en cuotas. </a:t>
            </a:r>
            <a:endParaRPr sz="5650">
              <a:solidFill>
                <a:srgbClr val="1D2125"/>
              </a:solidFill>
              <a:latin typeface="League Spartan"/>
              <a:ea typeface="League Spartan"/>
              <a:cs typeface="League Spartan"/>
              <a:sym typeface="League Spartan"/>
            </a:endParaRPr>
          </a:p>
          <a:p>
            <a:pPr indent="0" lvl="0" marL="0" marR="0" rtl="0" algn="l">
              <a:lnSpc>
                <a:spcPct val="115000"/>
              </a:lnSpc>
              <a:spcBef>
                <a:spcPts val="0"/>
              </a:spcBef>
              <a:spcAft>
                <a:spcPts val="0"/>
              </a:spcAft>
              <a:buNone/>
            </a:pPr>
            <a:r>
              <a:t/>
            </a:r>
            <a:endParaRPr sz="5957">
              <a:solidFill>
                <a:srgbClr val="1D2125"/>
              </a:solidFill>
              <a:latin typeface="League Spartan"/>
              <a:ea typeface="League Spartan"/>
              <a:cs typeface="League Spartan"/>
              <a:sym typeface="League Spartan"/>
            </a:endParaRPr>
          </a:p>
          <a:p>
            <a:pPr indent="0" lvl="0" marL="0" marR="0" rtl="0" algn="l">
              <a:lnSpc>
                <a:spcPct val="115000"/>
              </a:lnSpc>
              <a:spcBef>
                <a:spcPts val="0"/>
              </a:spcBef>
              <a:spcAft>
                <a:spcPts val="0"/>
              </a:spcAft>
              <a:buNone/>
            </a:pPr>
            <a:r>
              <a:t/>
            </a:r>
            <a:endParaRPr sz="5957">
              <a:solidFill>
                <a:srgbClr val="1D2125"/>
              </a:solidFill>
              <a:latin typeface="League Spartan"/>
              <a:ea typeface="League Spartan"/>
              <a:cs typeface="League Spartan"/>
              <a:sym typeface="League Spartan"/>
            </a:endParaRPr>
          </a:p>
          <a:p>
            <a:pPr indent="0" lvl="0" marL="0" marR="0" rtl="0" algn="l">
              <a:lnSpc>
                <a:spcPct val="115000"/>
              </a:lnSpc>
              <a:spcBef>
                <a:spcPts val="0"/>
              </a:spcBef>
              <a:spcAft>
                <a:spcPts val="0"/>
              </a:spcAft>
              <a:buNone/>
            </a:pPr>
            <a:r>
              <a:t/>
            </a:r>
            <a:endParaRPr sz="1900">
              <a:solidFill>
                <a:schemeClr val="dk2"/>
              </a:solidFill>
              <a:latin typeface="Proxima Nova"/>
              <a:ea typeface="Proxima Nova"/>
              <a:cs typeface="Proxima Nova"/>
              <a:sym typeface="Proxima Nova"/>
            </a:endParaRPr>
          </a:p>
          <a:p>
            <a:pPr indent="0" lvl="0" marL="0" marR="0" rtl="0" algn="l">
              <a:lnSpc>
                <a:spcPct val="115000"/>
              </a:lnSpc>
              <a:spcBef>
                <a:spcPts val="0"/>
              </a:spcBef>
              <a:spcAft>
                <a:spcPts val="0"/>
              </a:spcAft>
              <a:buNone/>
            </a:pPr>
            <a:br>
              <a:rPr b="0" i="0" lang="es-ES" sz="1900" u="none" cap="none" strike="noStrike">
                <a:solidFill>
                  <a:schemeClr val="dk2"/>
                </a:solidFill>
                <a:latin typeface="Proxima Nova"/>
                <a:ea typeface="Proxima Nova"/>
                <a:cs typeface="Proxima Nova"/>
                <a:sym typeface="Proxima Nova"/>
              </a:rPr>
            </a:br>
            <a:br>
              <a:rPr b="0" i="0" lang="es-ES" sz="1900" u="none" cap="none" strike="noStrike">
                <a:solidFill>
                  <a:schemeClr val="dk2"/>
                </a:solidFill>
                <a:latin typeface="Proxima Nova"/>
                <a:ea typeface="Proxima Nova"/>
                <a:cs typeface="Proxima Nova"/>
                <a:sym typeface="Proxima Nova"/>
              </a:rPr>
            </a:br>
            <a:br>
              <a:rPr b="0" i="0" lang="es-ES" sz="1600" u="none" cap="none" strike="noStrike">
                <a:solidFill>
                  <a:schemeClr val="dk2"/>
                </a:solidFill>
                <a:latin typeface="Proxima Nova"/>
                <a:ea typeface="Proxima Nova"/>
                <a:cs typeface="Proxima Nova"/>
                <a:sym typeface="Proxima Nova"/>
              </a:rPr>
            </a:br>
            <a:endParaRPr b="0" i="0" sz="1200" u="none" cap="none" strike="noStrike">
              <a:solidFill>
                <a:srgbClr val="000000"/>
              </a:solidFill>
              <a:latin typeface="Roboto"/>
              <a:ea typeface="Roboto"/>
              <a:cs typeface="Roboto"/>
              <a:sym typeface="Roboto"/>
            </a:endParaRPr>
          </a:p>
        </p:txBody>
      </p:sp>
      <p:pic>
        <p:nvPicPr>
          <p:cNvPr id="127" name="Google Shape;127;g29f841313d5_1_13"/>
          <p:cNvPicPr preferRelativeResize="0"/>
          <p:nvPr/>
        </p:nvPicPr>
        <p:blipFill>
          <a:blip r:embed="rId3">
            <a:alphaModFix/>
          </a:blip>
          <a:stretch>
            <a:fillRect/>
          </a:stretch>
        </p:blipFill>
        <p:spPr>
          <a:xfrm>
            <a:off x="0" y="668613"/>
            <a:ext cx="3806275" cy="3806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Que és la empatía? | Centro de Psicología Canvis" id="132" name="Google Shape;132;p8"/>
          <p:cNvPicPr preferRelativeResize="0"/>
          <p:nvPr/>
        </p:nvPicPr>
        <p:blipFill rotWithShape="1">
          <a:blip r:embed="rId3">
            <a:alphaModFix/>
          </a:blip>
          <a:srcRect b="0" l="0" r="0" t="0"/>
          <a:stretch/>
        </p:blipFill>
        <p:spPr>
          <a:xfrm>
            <a:off x="811530" y="0"/>
            <a:ext cx="7178040" cy="5124237"/>
          </a:xfrm>
          <a:prstGeom prst="rect">
            <a:avLst/>
          </a:prstGeom>
          <a:noFill/>
          <a:ln>
            <a:noFill/>
          </a:ln>
        </p:spPr>
      </p:pic>
      <p:sp>
        <p:nvSpPr>
          <p:cNvPr id="133" name="Google Shape;133;p8"/>
          <p:cNvSpPr txBox="1"/>
          <p:nvPr>
            <p:ph type="ctrTitle"/>
          </p:nvPr>
        </p:nvSpPr>
        <p:spPr>
          <a:xfrm>
            <a:off x="325246" y="1984587"/>
            <a:ext cx="8595233" cy="977158"/>
          </a:xfrm>
          <a:prstGeom prst="rect">
            <a:avLst/>
          </a:prstGeom>
          <a:solidFill>
            <a:schemeClr val="lt2"/>
          </a:solidFill>
          <a:ln>
            <a:noFill/>
          </a:ln>
          <a:effectLst>
            <a:outerShdw blurRad="50800" rotWithShape="0" algn="t" dir="5400000" dist="38100">
              <a:srgbClr val="000000">
                <a:alpha val="40000"/>
              </a:srgbClr>
            </a:outerShdw>
          </a:effectLst>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ES">
                <a:solidFill>
                  <a:srgbClr val="D83300"/>
                </a:solidFill>
              </a:rPr>
              <a:t>MAPA DE EMPATÍA</a:t>
            </a:r>
            <a:endParaRPr>
              <a:solidFill>
                <a:srgbClr val="D833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Martín Jaimes</dc:creator>
</cp:coreProperties>
</file>